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6"/>
  </p:notesMasterIdLst>
  <p:sldIdLst>
    <p:sldId id="287" r:id="rId2"/>
    <p:sldId id="256" r:id="rId3"/>
    <p:sldId id="284" r:id="rId4"/>
    <p:sldId id="285" r:id="rId5"/>
    <p:sldId id="257" r:id="rId6"/>
    <p:sldId id="286" r:id="rId7"/>
    <p:sldId id="277" r:id="rId8"/>
    <p:sldId id="279" r:id="rId9"/>
    <p:sldId id="280" r:id="rId10"/>
    <p:sldId id="281" r:id="rId11"/>
    <p:sldId id="288" r:id="rId12"/>
    <p:sldId id="282" r:id="rId13"/>
    <p:sldId id="289" r:id="rId14"/>
    <p:sldId id="264" r:id="rId15"/>
    <p:sldId id="290" r:id="rId16"/>
    <p:sldId id="283" r:id="rId17"/>
    <p:sldId id="267" r:id="rId18"/>
    <p:sldId id="269" r:id="rId19"/>
    <p:sldId id="270" r:id="rId20"/>
    <p:sldId id="273" r:id="rId21"/>
    <p:sldId id="274" r:id="rId22"/>
    <p:sldId id="275" r:id="rId23"/>
    <p:sldId id="276" r:id="rId24"/>
    <p:sldId id="291" r:id="rId2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476" autoAdjust="0"/>
    <p:restoredTop sz="94660"/>
  </p:normalViewPr>
  <p:slideViewPr>
    <p:cSldViewPr>
      <p:cViewPr varScale="1">
        <p:scale>
          <a:sx n="74" d="100"/>
          <a:sy n="74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CB7B11-6CCE-4183-9AAE-14CA3DC04009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6763A56-748E-47E4-84A0-AB340D8D1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http://talc.ukzn.ac.za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7D858-C840-4458-8E8F-08D67C7C45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http://talc.ukzn.ac.za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C1891-517D-46CC-8E05-46AF95A7FE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http://talc.ukzn.ac.za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28F7C-2FD5-4FAE-9F9E-C09D2243D2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http://talc.ukzn.ac.za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D720-D44A-4CB4-B999-CB9CAF0218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http://talc.ukzn.ac.za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5C1D5-C9BF-4131-94EE-897902B0B1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http://talc.ukzn.ac.za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9B005-6FCB-49A2-858D-2118E7FC7B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http://talc.ukzn.ac.za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394E3-565C-47C5-84E1-8B17EC0C56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http://talc.ukzn.ac.za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BA1C1-C6B5-48EF-9434-A0AF2CF258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http://talc.ukzn.ac.za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3CDFD-704E-4B5D-AD4D-9DA5822A3D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http://talc.ukzn.ac.za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DF0C0-C909-4025-BF66-A63F060128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http://talc.ukzn.ac.za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915D8-3930-4BE1-97E7-F477435B8A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http://talc.ukzn.ac.za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CCA6D-EA61-43C7-B488-3BFBDE15EE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GB"/>
              <a:t>http://talc.ukzn.ac.za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7CA3A5E-F167-408F-A793-25331224C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993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99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99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993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99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99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993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99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99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993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99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99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993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99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99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7"/>
          <p:cNvSpPr>
            <a:spLocks noChangeArrowheads="1"/>
          </p:cNvSpPr>
          <p:nvPr/>
        </p:nvSpPr>
        <p:spPr bwMode="auto">
          <a:xfrm>
            <a:off x="228600" y="762000"/>
            <a:ext cx="4191000" cy="3276600"/>
          </a:xfrm>
          <a:prstGeom prst="rect">
            <a:avLst/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4572000" y="838200"/>
            <a:ext cx="3505200" cy="5105400"/>
          </a:xfrm>
          <a:prstGeom prst="rect">
            <a:avLst/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07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990600"/>
            <a:ext cx="337343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WordArt 10"/>
          <p:cNvSpPr>
            <a:spLocks noChangeArrowheads="1" noChangeShapeType="1" noTextEdit="1"/>
          </p:cNvSpPr>
          <p:nvPr/>
        </p:nvSpPr>
        <p:spPr bwMode="auto">
          <a:xfrm>
            <a:off x="533400" y="838200"/>
            <a:ext cx="3200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Effective</a:t>
            </a:r>
          </a:p>
        </p:txBody>
      </p:sp>
      <p:sp>
        <p:nvSpPr>
          <p:cNvPr id="3078" name="WordArt 11"/>
          <p:cNvSpPr>
            <a:spLocks noChangeArrowheads="1" noChangeShapeType="1" noTextEdit="1"/>
          </p:cNvSpPr>
          <p:nvPr/>
        </p:nvSpPr>
        <p:spPr bwMode="auto">
          <a:xfrm>
            <a:off x="838200" y="1524000"/>
            <a:ext cx="2514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Poster</a:t>
            </a:r>
          </a:p>
        </p:txBody>
      </p:sp>
      <p:sp>
        <p:nvSpPr>
          <p:cNvPr id="3079" name="WordArt 12"/>
          <p:cNvSpPr>
            <a:spLocks noChangeArrowheads="1" noChangeShapeType="1" noTextEdit="1"/>
          </p:cNvSpPr>
          <p:nvPr/>
        </p:nvSpPr>
        <p:spPr bwMode="auto">
          <a:xfrm>
            <a:off x="990600" y="2438400"/>
            <a:ext cx="2133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Design:</a:t>
            </a:r>
          </a:p>
        </p:txBody>
      </p:sp>
      <p:sp>
        <p:nvSpPr>
          <p:cNvPr id="3080" name="WordArt 14"/>
          <p:cNvSpPr>
            <a:spLocks noChangeArrowheads="1" noChangeShapeType="1" noTextEdit="1"/>
          </p:cNvSpPr>
          <p:nvPr/>
        </p:nvSpPr>
        <p:spPr bwMode="auto">
          <a:xfrm>
            <a:off x="990600" y="4648200"/>
            <a:ext cx="2286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Rishi Hansrajh</a:t>
            </a:r>
          </a:p>
        </p:txBody>
      </p:sp>
      <p:sp>
        <p:nvSpPr>
          <p:cNvPr id="3081" name="WordArt 13"/>
          <p:cNvSpPr>
            <a:spLocks noChangeArrowheads="1" noChangeShapeType="1" noTextEdit="1"/>
          </p:cNvSpPr>
          <p:nvPr/>
        </p:nvSpPr>
        <p:spPr bwMode="auto">
          <a:xfrm>
            <a:off x="381000" y="3352800"/>
            <a:ext cx="39719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1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From technical to pedagogoical...</a:t>
            </a:r>
          </a:p>
        </p:txBody>
      </p:sp>
      <p:sp>
        <p:nvSpPr>
          <p:cNvPr id="3082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086600" cy="10668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1"/>
                </a:solidFill>
              </a:rPr>
              <a:t>Layout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3300"/>
                </a:solidFill>
              </a:rPr>
              <a:t>Plan</a:t>
            </a:r>
            <a:r>
              <a:rPr lang="en-US" smtClean="0"/>
              <a:t> your layout carefully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Layout includes </a:t>
            </a:r>
            <a:r>
              <a:rPr lang="en-US" b="1" smtClean="0">
                <a:solidFill>
                  <a:srgbClr val="FF3300"/>
                </a:solidFill>
              </a:rPr>
              <a:t>Headings and subheadings. </a:t>
            </a:r>
          </a:p>
          <a:p>
            <a:pPr eaLnBrk="1" hangingPunct="1">
              <a:buFontTx/>
              <a:buNone/>
            </a:pPr>
            <a:endParaRPr lang="en-US" b="1" smtClean="0">
              <a:solidFill>
                <a:srgbClr val="FF3300"/>
              </a:solidFill>
            </a:endParaRPr>
          </a:p>
          <a:p>
            <a:pPr eaLnBrk="1" hangingPunct="1"/>
            <a:r>
              <a:rPr lang="en-US" b="1" smtClean="0">
                <a:solidFill>
                  <a:srgbClr val="FF3300"/>
                </a:solidFill>
              </a:rPr>
              <a:t>Organising </a:t>
            </a:r>
            <a:r>
              <a:rPr lang="en-US" smtClean="0"/>
              <a:t>the information into </a:t>
            </a:r>
            <a:r>
              <a:rPr lang="en-US" b="1" smtClean="0">
                <a:solidFill>
                  <a:srgbClr val="FF3300"/>
                </a:solidFill>
              </a:rPr>
              <a:t>sections.</a:t>
            </a:r>
          </a:p>
          <a:p>
            <a:pPr eaLnBrk="1" hangingPunct="1"/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There should be </a:t>
            </a:r>
            <a:r>
              <a:rPr lang="en-US" b="1" smtClean="0">
                <a:solidFill>
                  <a:srgbClr val="FF3300"/>
                </a:solidFill>
              </a:rPr>
              <a:t>balance and simplicity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Deciding where you want to </a:t>
            </a:r>
            <a:r>
              <a:rPr lang="en-US" b="1" smtClean="0">
                <a:solidFill>
                  <a:srgbClr val="FF3300"/>
                </a:solidFill>
              </a:rPr>
              <a:t>add graphics, photographs, graphs, etc</a:t>
            </a:r>
            <a:r>
              <a:rPr lang="en-US" smtClean="0"/>
              <a:t>.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Do not try to present too much detail. </a:t>
            </a:r>
          </a:p>
          <a:p>
            <a:pPr algn="ctr" eaLnBrk="1" hangingPunct="1">
              <a:buFontTx/>
              <a:buNone/>
            </a:pPr>
            <a:r>
              <a:rPr lang="en-US" b="1" smtClean="0">
                <a:solidFill>
                  <a:srgbClr val="FF3300"/>
                </a:solidFill>
              </a:rPr>
              <a:t>Less is more </a:t>
            </a:r>
          </a:p>
          <a:p>
            <a:pPr eaLnBrk="1" hangingPunct="1"/>
            <a:endParaRPr lang="en-US" b="1" smtClean="0">
              <a:solidFill>
                <a:srgbClr val="FF3300"/>
              </a:solidFill>
            </a:endParaRPr>
          </a:p>
        </p:txBody>
      </p:sp>
      <p:sp>
        <p:nvSpPr>
          <p:cNvPr id="1229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191000"/>
          </a:xfrm>
        </p:spPr>
        <p:txBody>
          <a:bodyPr/>
          <a:lstStyle/>
          <a:p>
            <a:pPr eaLnBrk="1" hangingPunct="1"/>
            <a:r>
              <a:rPr lang="en-US" smtClean="0"/>
              <a:t>Leaving enough </a:t>
            </a:r>
            <a:r>
              <a:rPr lang="en-US" b="1" smtClean="0">
                <a:solidFill>
                  <a:srgbClr val="FF3300"/>
                </a:solidFill>
              </a:rPr>
              <a:t>white space</a:t>
            </a:r>
            <a:r>
              <a:rPr lang="en-US" smtClean="0"/>
              <a:t> - don't clutter the poster, it should have a clean and simple layout.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Provide your </a:t>
            </a:r>
            <a:r>
              <a:rPr lang="en-US" b="1" smtClean="0">
                <a:solidFill>
                  <a:srgbClr val="FF3300"/>
                </a:solidFill>
              </a:rPr>
              <a:t>name and contact details</a:t>
            </a:r>
            <a:r>
              <a:rPr lang="en-US" smtClean="0"/>
              <a:t> for people that might want to discuss it with you. </a:t>
            </a:r>
          </a:p>
          <a:p>
            <a:pPr eaLnBrk="1" hangingPunct="1"/>
            <a:endParaRPr lang="en-US" smtClean="0"/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162800" cy="9144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bg1"/>
                </a:solidFill>
              </a:rPr>
              <a:t>Layout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3300"/>
                </a:solidFill>
              </a:rPr>
              <a:t>Information should flow</a:t>
            </a:r>
            <a:r>
              <a:rPr lang="en-US" smtClean="0"/>
              <a:t> (viewing sequence) by column or by row, as in the following examples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b="1" smtClean="0">
                <a:solidFill>
                  <a:srgbClr val="FF3300"/>
                </a:solidFill>
              </a:rPr>
              <a:t>Hint:</a:t>
            </a:r>
            <a:r>
              <a:rPr lang="en-US" b="1" smtClean="0"/>
              <a:t> </a:t>
            </a:r>
            <a:r>
              <a:rPr lang="en-US" smtClean="0"/>
              <a:t>A numbering system in your poster will help your audience to follow the flow of the information easily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593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3300"/>
                </a:solidFill>
              </a:rPr>
              <a:t>Hint:</a:t>
            </a:r>
            <a:r>
              <a:rPr lang="en-US" b="1" smtClean="0"/>
              <a:t> </a:t>
            </a:r>
            <a:r>
              <a:rPr lang="en-US" smtClean="0"/>
              <a:t>Cut all your sections out in real size and place them on a table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   </a:t>
            </a:r>
            <a:r>
              <a:rPr lang="en-US" sz="2800" smtClean="0"/>
              <a:t>This will help you to move and rearrange sections until you are happy with the final product</a:t>
            </a:r>
            <a:r>
              <a:rPr lang="en-US" smtClean="0"/>
              <a:t>. </a:t>
            </a: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img01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319088"/>
            <a:ext cx="7620000" cy="5715000"/>
          </a:xfrm>
          <a:noFill/>
        </p:spPr>
      </p:pic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391400" cy="1112838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1"/>
                </a:solidFill>
              </a:rPr>
              <a:t>Colour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Choose colours that complement each other. Certain colours, like certain yellows, etc., are difficult to see and read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Text and background colours should complement each other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Make sure your foreground colour (text) is clear and soft on the eyes when combined with the background colour.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Don't use too much colour on your poster - it will look busy and cluttered. 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FF3300"/>
                </a:solidFill>
              </a:rPr>
              <a:t>Remember "less is more"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400"/>
          </a:p>
        </p:txBody>
      </p:sp>
      <p:sp>
        <p:nvSpPr>
          <p:cNvPr id="1741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239000" cy="1112838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1"/>
                </a:solidFill>
              </a:rPr>
              <a:t>Text size &amp; font type</a:t>
            </a:r>
            <a:r>
              <a:rPr lang="en-US" sz="4000" smtClean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724400"/>
          </a:xfrm>
        </p:spPr>
        <p:txBody>
          <a:bodyPr/>
          <a:lstStyle/>
          <a:p>
            <a:pPr eaLnBrk="1" hangingPunct="1"/>
            <a:r>
              <a:rPr lang="en-US" smtClean="0"/>
              <a:t>Visibility</a:t>
            </a:r>
          </a:p>
          <a:p>
            <a:pPr eaLnBrk="1" hangingPunct="1"/>
            <a:r>
              <a:rPr lang="en-US" smtClean="0"/>
              <a:t>Ease of reading / glancing</a:t>
            </a:r>
          </a:p>
          <a:p>
            <a:pPr eaLnBrk="1" hangingPunct="1"/>
            <a:r>
              <a:rPr lang="en-US" smtClean="0"/>
              <a:t>Colour contrast</a:t>
            </a:r>
          </a:p>
          <a:p>
            <a:pPr eaLnBrk="1" hangingPunct="1"/>
            <a:r>
              <a:rPr lang="en-US" smtClean="0"/>
              <a:t>Foreground and background</a:t>
            </a:r>
          </a:p>
          <a:p>
            <a:pPr eaLnBrk="1" hangingPunct="1"/>
            <a:r>
              <a:rPr lang="en-US" smtClean="0"/>
              <a:t>Capital letters and small letters</a:t>
            </a:r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  <a:r>
              <a:rPr lang="en-US" sz="2400" smtClean="0"/>
              <a:t>e.g. </a:t>
            </a:r>
            <a:r>
              <a:rPr lang="en-US" sz="2400" b="1" smtClean="0"/>
              <a:t>COMMUNICATION STYLES vs Communication styles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Main title</a:t>
            </a:r>
            <a:r>
              <a:rPr lang="en-US" sz="9200" smtClean="0"/>
              <a:t>100</a:t>
            </a:r>
            <a:r>
              <a:rPr lang="en-US" sz="2800" smtClean="0"/>
              <a:t> point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At least 4 cm high.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Subheadings: </a:t>
            </a:r>
            <a:r>
              <a:rPr lang="en-US" sz="4600" smtClean="0"/>
              <a:t>50</a:t>
            </a:r>
            <a:r>
              <a:rPr lang="en-US" sz="2800" smtClean="0"/>
              <a:t> points between 1,5 - 2 cm high.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Body text: </a:t>
            </a:r>
            <a:r>
              <a:rPr lang="en-US" sz="2400" b="1" smtClean="0"/>
              <a:t>25</a:t>
            </a:r>
            <a:r>
              <a:rPr lang="en-US" sz="2800" smtClean="0"/>
              <a:t> point between 0.5 - 1 cm high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239000" cy="9906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1"/>
                </a:solidFill>
              </a:rPr>
              <a:t>Font size</a:t>
            </a:r>
            <a:endParaRPr lang="en-US" sz="3600" smtClean="0">
              <a:solidFill>
                <a:schemeClr val="bg1"/>
              </a:solidFill>
            </a:endParaRP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162800" cy="1189038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1"/>
                </a:solidFill>
              </a:rPr>
              <a:t>Visuals</a:t>
            </a:r>
            <a:r>
              <a:rPr lang="en-US" smtClean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appealing</a:t>
            </a:r>
          </a:p>
          <a:p>
            <a:pPr eaLnBrk="1" hangingPunct="1"/>
            <a:r>
              <a:rPr lang="en-US" smtClean="0"/>
              <a:t>Easy to get message across</a:t>
            </a:r>
          </a:p>
          <a:p>
            <a:pPr eaLnBrk="1" hangingPunct="1"/>
            <a:r>
              <a:rPr lang="en-US" smtClean="0"/>
              <a:t>Photographs – real examples</a:t>
            </a:r>
          </a:p>
          <a:p>
            <a:pPr eaLnBrk="1" hangingPunct="1"/>
            <a:r>
              <a:rPr lang="en-US" smtClean="0"/>
              <a:t>Creates interest</a:t>
            </a:r>
          </a:p>
          <a:p>
            <a:pPr eaLnBrk="1" hangingPunct="1"/>
            <a:r>
              <a:rPr lang="en-US" smtClean="0"/>
              <a:t>Quality of the visual</a:t>
            </a:r>
          </a:p>
          <a:p>
            <a:pPr eaLnBrk="1" hangingPunct="1"/>
            <a:r>
              <a:rPr lang="en-US" smtClean="0"/>
              <a:t>Relevant to the topic at hand</a:t>
            </a:r>
          </a:p>
          <a:p>
            <a:pPr eaLnBrk="1" hangingPunct="1"/>
            <a:r>
              <a:rPr lang="en-US" smtClean="0"/>
              <a:t>Clear</a:t>
            </a:r>
          </a:p>
          <a:p>
            <a:pPr eaLnBrk="1" hangingPunct="1"/>
            <a:endParaRPr lang="en-US" smtClean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219200"/>
            <a:ext cx="7315200" cy="3200400"/>
          </a:xfrm>
          <a:solidFill>
            <a:srgbClr val="0000FF"/>
          </a:solidFill>
        </p:spPr>
        <p:txBody>
          <a:bodyPr/>
          <a:lstStyle/>
          <a:p>
            <a:pPr algn="l" eaLnBrk="1" hangingPunct="1"/>
            <a:endParaRPr lang="en-US" smtClean="0">
              <a:solidFill>
                <a:schemeClr val="bg1"/>
              </a:solidFill>
            </a:endParaRPr>
          </a:p>
          <a:p>
            <a:pPr algn="l" eaLnBrk="1" hangingPunct="1"/>
            <a:r>
              <a:rPr lang="en-US" smtClean="0">
                <a:solidFill>
                  <a:schemeClr val="bg1"/>
                </a:solidFill>
              </a:rPr>
              <a:t>Before you rush to your computer and start designing your poster, there are a couple of things you need to do first.</a:t>
            </a:r>
          </a:p>
          <a:p>
            <a:pPr algn="l" eaLnBrk="1" hangingPunct="1"/>
            <a:endParaRPr lang="en-US" sz="3600" smtClean="0">
              <a:solidFill>
                <a:schemeClr val="bg1"/>
              </a:solidFill>
            </a:endParaRP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239000" cy="9144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1"/>
                </a:solidFill>
              </a:rPr>
              <a:t/>
            </a:r>
            <a:br>
              <a:rPr lang="en-US" sz="3600" b="1" smtClean="0">
                <a:solidFill>
                  <a:schemeClr val="bg1"/>
                </a:solidFill>
              </a:rPr>
            </a:br>
            <a:r>
              <a:rPr lang="en-US" sz="3600" b="1" smtClean="0">
                <a:solidFill>
                  <a:schemeClr val="bg1"/>
                </a:solidFill>
              </a:rPr>
              <a:t>Tips for displays</a:t>
            </a:r>
            <a:br>
              <a:rPr lang="en-US" sz="3600" b="1" smtClean="0">
                <a:solidFill>
                  <a:schemeClr val="bg1"/>
                </a:solidFill>
              </a:rPr>
            </a:br>
            <a:r>
              <a:rPr lang="en-US" sz="4000" smtClean="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What is a display?</a:t>
            </a:r>
            <a:endParaRPr lang="en-US" smtClean="0"/>
          </a:p>
          <a:p>
            <a:pPr eaLnBrk="1" hangingPunct="1"/>
            <a:r>
              <a:rPr lang="en-US" smtClean="0"/>
              <a:t>A display </a:t>
            </a:r>
            <a:r>
              <a:rPr lang="en-US" b="1" smtClean="0"/>
              <a:t>is to show or make something visible</a:t>
            </a:r>
            <a:r>
              <a:rPr lang="en-US" smtClean="0"/>
              <a:t>. (The Collins English Dictionary, 1986. London: Collins)</a:t>
            </a:r>
          </a:p>
          <a:p>
            <a:pPr eaLnBrk="1" hangingPunct="1"/>
            <a:r>
              <a:rPr lang="en-US" smtClean="0"/>
              <a:t>Displays are used in many contexts to communicate information and draw the attention of clients.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086600" cy="10668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</a:rPr>
              <a:t/>
            </a:r>
            <a:br>
              <a:rPr lang="en-US" sz="3600" smtClean="0">
                <a:solidFill>
                  <a:schemeClr val="bg1"/>
                </a:solidFill>
              </a:rPr>
            </a:br>
            <a:r>
              <a:rPr lang="en-US" sz="3600" smtClean="0">
                <a:solidFill>
                  <a:schemeClr val="bg1"/>
                </a:solidFill>
              </a:rPr>
              <a:t>Some practical tips:</a:t>
            </a:r>
            <a:br>
              <a:rPr lang="en-US" sz="3600" smtClean="0">
                <a:solidFill>
                  <a:schemeClr val="bg1"/>
                </a:solidFill>
              </a:rPr>
            </a:br>
            <a:endParaRPr lang="en-US" sz="3600" smtClean="0">
              <a:solidFill>
                <a:schemeClr val="bg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b="1" smtClean="0">
                <a:solidFill>
                  <a:srgbClr val="FF3300"/>
                </a:solidFill>
              </a:rPr>
              <a:t>Eye catching:</a:t>
            </a:r>
            <a:r>
              <a:rPr lang="en-US" sz="2800" b="1" smtClean="0"/>
              <a:t> </a:t>
            </a:r>
            <a:r>
              <a:rPr lang="en-US" sz="2800" smtClean="0"/>
              <a:t>The most important aspect of a display is that it should be eye-catching.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You have only a few seconds to get people interested in the display.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Make use of </a:t>
            </a:r>
            <a:r>
              <a:rPr lang="en-US" sz="2800" b="1" smtClean="0">
                <a:solidFill>
                  <a:srgbClr val="FF3300"/>
                </a:solidFill>
              </a:rPr>
              <a:t>colour, visuals</a:t>
            </a:r>
            <a:r>
              <a:rPr lang="en-US" sz="2800" smtClean="0"/>
              <a:t> (graphics, photographs, etc.) and a </a:t>
            </a:r>
            <a:r>
              <a:rPr lang="en-US" sz="2800" b="1" smtClean="0">
                <a:solidFill>
                  <a:srgbClr val="FF3300"/>
                </a:solidFill>
              </a:rPr>
              <a:t>good layout</a:t>
            </a:r>
            <a:r>
              <a:rPr lang="en-US" sz="2800" smtClean="0"/>
              <a:t> (design).</a:t>
            </a: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629400" cy="8382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1"/>
                </a:solidFill>
              </a:rPr>
              <a:t>Position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The position or location of the display is also extremely important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It should be at a place where you will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receive </a:t>
            </a:r>
            <a:r>
              <a:rPr lang="en-US" b="1" smtClean="0">
                <a:solidFill>
                  <a:srgbClr val="FF3300"/>
                </a:solidFill>
              </a:rPr>
              <a:t>maximum "user traffic"</a:t>
            </a:r>
            <a:r>
              <a:rPr lang="en-US" smtClean="0">
                <a:solidFill>
                  <a:srgbClr val="FF3300"/>
                </a:solidFill>
              </a:rPr>
              <a:t>.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It is also important to</a:t>
            </a:r>
            <a:r>
              <a:rPr lang="en-US" b="1" smtClean="0"/>
              <a:t> </a:t>
            </a:r>
            <a:r>
              <a:rPr lang="en-US" b="1" smtClean="0">
                <a:solidFill>
                  <a:srgbClr val="FF3300"/>
                </a:solidFill>
              </a:rPr>
              <a:t>move displays around</a:t>
            </a:r>
            <a:r>
              <a:rPr lang="en-US" smtClean="0"/>
              <a:t> and not always have them in the same spot.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This will make users aware that there is a new display.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391400" cy="960438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1"/>
                </a:solidFill>
              </a:rPr>
              <a:t>Resources used in displays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You can use many different types of resources to make your display interesting and eye-catching, such as </a:t>
            </a:r>
            <a:r>
              <a:rPr lang="en-US" sz="2800" b="1" smtClean="0">
                <a:solidFill>
                  <a:srgbClr val="0000FF"/>
                </a:solidFill>
              </a:rPr>
              <a:t>posters, pamphlets, books, periodicals, newspaper clippings, sound, computer screens with interesting visuals,</a:t>
            </a:r>
            <a:r>
              <a:rPr lang="en-US" sz="2800" smtClean="0"/>
              <a:t> etc.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type of resources you use will depend on your target audience, the purpose of the display and what you are trying to achieve. In a Library it is not possible to use sound, as it can disturb other users.</a:t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4"/>
          <p:cNvSpPr>
            <a:spLocks noChangeArrowheads="1" noChangeShapeType="1" noTextEdit="1"/>
          </p:cNvSpPr>
          <p:nvPr/>
        </p:nvSpPr>
        <p:spPr bwMode="auto">
          <a:xfrm>
            <a:off x="1981200" y="2057400"/>
            <a:ext cx="5257800" cy="990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Thank You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2895600" y="3048000"/>
            <a:ext cx="3886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hansrajhr@ukzn.ac.za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  <p:pic>
        <p:nvPicPr>
          <p:cNvPr id="25605" name="Picture 4" descr="New TLC Logo  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657600"/>
            <a:ext cx="25908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4"/>
          <p:cNvSpPr>
            <a:spLocks noChangeArrowheads="1"/>
          </p:cNvSpPr>
          <p:nvPr/>
        </p:nvSpPr>
        <p:spPr bwMode="auto">
          <a:xfrm>
            <a:off x="685800" y="685800"/>
            <a:ext cx="7315200" cy="1219200"/>
          </a:xfrm>
          <a:prstGeom prst="rect">
            <a:avLst/>
          </a:prstGeom>
          <a:solidFill>
            <a:srgbClr val="2110F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chemeClr val="bg1"/>
                </a:solidFill>
              </a:rPr>
              <a:t>You should begin by analysing the following constraints……</a:t>
            </a:r>
          </a:p>
        </p:txBody>
      </p:sp>
      <p:graphicFrame>
        <p:nvGraphicFramePr>
          <p:cNvPr id="1026" name="Diagram 7"/>
          <p:cNvGraphicFramePr>
            <a:graphicFrameLocks/>
          </p:cNvGraphicFramePr>
          <p:nvPr/>
        </p:nvGraphicFramePr>
        <p:xfrm>
          <a:off x="838200" y="1981200"/>
          <a:ext cx="7543800" cy="46482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4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391400" cy="13716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ZA" sz="2400" b="1" smtClean="0">
                <a:solidFill>
                  <a:schemeClr val="bg1"/>
                </a:solidFill>
              </a:rPr>
              <a:t>Taking decision No 1: </a:t>
            </a:r>
            <a:br>
              <a:rPr lang="en-ZA" sz="2400" b="1" smtClean="0">
                <a:solidFill>
                  <a:schemeClr val="bg1"/>
                </a:solidFill>
              </a:rPr>
            </a:br>
            <a:r>
              <a:rPr lang="en-ZA" sz="3600" b="1" smtClean="0">
                <a:solidFill>
                  <a:schemeClr val="bg1"/>
                </a:solidFill>
              </a:rPr>
              <a:t>What format to choose?</a:t>
            </a:r>
            <a:endParaRPr lang="en-GB" sz="3600" b="1" smtClean="0">
              <a:solidFill>
                <a:schemeClr val="bg1"/>
              </a:solidFill>
            </a:endParaRPr>
          </a:p>
        </p:txBody>
      </p:sp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35988" y="6237288"/>
            <a:ext cx="6080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38" descr="colum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362200"/>
            <a:ext cx="38100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39" descr="ro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2362200"/>
            <a:ext cx="396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40"/>
          <p:cNvSpPr txBox="1">
            <a:spLocks noChangeArrowheads="1"/>
          </p:cNvSpPr>
          <p:nvPr/>
        </p:nvSpPr>
        <p:spPr bwMode="auto">
          <a:xfrm>
            <a:off x="228600" y="2286000"/>
            <a:ext cx="3810000" cy="579438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ZA" sz="3200" b="1">
                <a:solidFill>
                  <a:schemeClr val="bg1"/>
                </a:solidFill>
              </a:rPr>
              <a:t>By column</a:t>
            </a:r>
            <a:endParaRPr lang="en-GB" sz="3200" b="1">
              <a:solidFill>
                <a:schemeClr val="bg1"/>
              </a:solidFill>
            </a:endParaRPr>
          </a:p>
        </p:txBody>
      </p:sp>
      <p:sp>
        <p:nvSpPr>
          <p:cNvPr id="5127" name="Text Box 42"/>
          <p:cNvSpPr txBox="1">
            <a:spLocks noChangeArrowheads="1"/>
          </p:cNvSpPr>
          <p:nvPr/>
        </p:nvSpPr>
        <p:spPr bwMode="auto">
          <a:xfrm>
            <a:off x="4876800" y="2286000"/>
            <a:ext cx="3962400" cy="579438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ZA" sz="3200" b="1">
                <a:solidFill>
                  <a:schemeClr val="bg1"/>
                </a:solidFill>
              </a:rPr>
              <a:t>By row</a:t>
            </a:r>
            <a:endParaRPr lang="en-GB" sz="3200" b="1">
              <a:solidFill>
                <a:schemeClr val="bg1"/>
              </a:solidFill>
            </a:endParaRPr>
          </a:p>
        </p:txBody>
      </p:sp>
      <p:sp>
        <p:nvSpPr>
          <p:cNvPr id="5128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467600" cy="12192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/>
            </a:r>
            <a:br>
              <a:rPr lang="en-US" sz="4000" smtClean="0">
                <a:solidFill>
                  <a:schemeClr val="bg1"/>
                </a:solidFill>
              </a:rPr>
            </a:br>
            <a:r>
              <a:rPr lang="en-US" sz="2800" b="1" smtClean="0">
                <a:solidFill>
                  <a:schemeClr val="bg1"/>
                </a:solidFill>
              </a:rPr>
              <a:t>Your drawing might look something like this:</a:t>
            </a:r>
            <a:br>
              <a:rPr lang="en-US" sz="2800" b="1" smtClean="0">
                <a:solidFill>
                  <a:schemeClr val="bg1"/>
                </a:solidFill>
              </a:rPr>
            </a:br>
            <a:r>
              <a:rPr lang="en-US" sz="400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 </a:t>
            </a:r>
          </a:p>
        </p:txBody>
      </p:sp>
      <p:pic>
        <p:nvPicPr>
          <p:cNvPr id="6148" name="Picture 5" descr="posterdra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057400"/>
            <a:ext cx="6858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112838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ZA" sz="2400" b="1" smtClean="0">
                <a:solidFill>
                  <a:schemeClr val="bg1"/>
                </a:solidFill>
              </a:rPr>
              <a:t>Taking decision No 2:</a:t>
            </a:r>
            <a:r>
              <a:rPr lang="en-ZA" sz="3600" b="1" smtClean="0">
                <a:solidFill>
                  <a:schemeClr val="bg1"/>
                </a:solidFill>
              </a:rPr>
              <a:t> </a:t>
            </a:r>
            <a:br>
              <a:rPr lang="en-ZA" sz="3600" b="1" smtClean="0">
                <a:solidFill>
                  <a:schemeClr val="bg1"/>
                </a:solidFill>
              </a:rPr>
            </a:br>
            <a:r>
              <a:rPr lang="en-ZA" sz="3600" b="1" smtClean="0">
                <a:solidFill>
                  <a:schemeClr val="bg1"/>
                </a:solidFill>
              </a:rPr>
              <a:t>What information to include?</a:t>
            </a:r>
            <a:endParaRPr lang="en-GB" sz="3600" b="1" smtClean="0">
              <a:solidFill>
                <a:schemeClr val="bg1"/>
              </a:solidFill>
            </a:endParaRPr>
          </a:p>
        </p:txBody>
      </p:sp>
      <p:pic>
        <p:nvPicPr>
          <p:cNvPr id="7171" name="Picture 5" descr="j0299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352800"/>
            <a:ext cx="1100138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6" descr="j021769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5181600"/>
            <a:ext cx="14478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3" descr="MCj0234645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8" y="5029200"/>
            <a:ext cx="11001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4" descr="MCj0398387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1905000"/>
            <a:ext cx="1270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Rectangle 15"/>
          <p:cNvSpPr>
            <a:spLocks noChangeArrowheads="1"/>
          </p:cNvSpPr>
          <p:nvPr/>
        </p:nvSpPr>
        <p:spPr bwMode="auto">
          <a:xfrm>
            <a:off x="4495800" y="2209800"/>
            <a:ext cx="3886200" cy="914400"/>
          </a:xfrm>
          <a:prstGeom prst="rect">
            <a:avLst/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ZA" sz="2400" b="1">
                <a:solidFill>
                  <a:schemeClr val="bg1"/>
                </a:solidFill>
              </a:rPr>
              <a:t>Information included</a:t>
            </a:r>
            <a:endParaRPr lang="en-GB" sz="2400" b="1">
              <a:solidFill>
                <a:schemeClr val="bg1"/>
              </a:solidFill>
            </a:endParaRPr>
          </a:p>
        </p:txBody>
      </p:sp>
      <p:sp>
        <p:nvSpPr>
          <p:cNvPr id="7176" name="Rectangle 16"/>
          <p:cNvSpPr>
            <a:spLocks noChangeArrowheads="1"/>
          </p:cNvSpPr>
          <p:nvPr/>
        </p:nvSpPr>
        <p:spPr bwMode="auto">
          <a:xfrm>
            <a:off x="4495800" y="3124200"/>
            <a:ext cx="3886200" cy="2362200"/>
          </a:xfrm>
          <a:prstGeom prst="rect">
            <a:avLst/>
          </a:prstGeom>
          <a:solidFill>
            <a:srgbClr val="FF3300"/>
          </a:solidFill>
          <a:ln w="9525" algn="ctr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ZA" sz="2400" b="1">
                <a:solidFill>
                  <a:schemeClr val="bg1"/>
                </a:solidFill>
              </a:rPr>
              <a:t>Information excluded</a:t>
            </a:r>
            <a:endParaRPr lang="en-GB" sz="2400" b="1">
              <a:solidFill>
                <a:schemeClr val="bg1"/>
              </a:solidFill>
            </a:endParaRPr>
          </a:p>
        </p:txBody>
      </p:sp>
      <p:pic>
        <p:nvPicPr>
          <p:cNvPr id="7177" name="Picture 17" descr="MCj0322378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3429000"/>
            <a:ext cx="1289050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8" descr="MCj03657200000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52600" y="1676400"/>
            <a:ext cx="1804988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9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297363"/>
          </a:xfrm>
        </p:spPr>
        <p:txBody>
          <a:bodyPr/>
          <a:lstStyle/>
          <a:p>
            <a:pPr eaLnBrk="1" hangingPunct="1"/>
            <a:endParaRPr lang="en-US" smtClean="0"/>
          </a:p>
          <a:p>
            <a:pPr lvl="1" eaLnBrk="1" hangingPunct="1">
              <a:buFontTx/>
              <a:buBlip>
                <a:blip r:embed="rId2"/>
              </a:buBlip>
            </a:pPr>
            <a:r>
              <a:rPr lang="en-US" b="1" smtClean="0"/>
              <a:t>Title (the audience will view this first);</a:t>
            </a:r>
            <a:r>
              <a:rPr lang="en-US" smtClean="0"/>
              <a:t> </a:t>
            </a:r>
          </a:p>
          <a:p>
            <a:pPr lvl="1" eaLnBrk="1" hangingPunct="1">
              <a:buFontTx/>
              <a:buBlip>
                <a:blip r:embed="rId2"/>
              </a:buBlip>
            </a:pPr>
            <a:r>
              <a:rPr lang="en-US" b="1" smtClean="0"/>
              <a:t>Introduction</a:t>
            </a:r>
            <a:r>
              <a:rPr lang="en-US" smtClean="0"/>
              <a:t> </a:t>
            </a:r>
          </a:p>
          <a:p>
            <a:pPr lvl="1" eaLnBrk="1" hangingPunct="1">
              <a:buFontTx/>
              <a:buBlip>
                <a:blip r:embed="rId2"/>
              </a:buBlip>
            </a:pPr>
            <a:r>
              <a:rPr lang="en-US" b="1" smtClean="0"/>
              <a:t>Problem statement</a:t>
            </a:r>
            <a:r>
              <a:rPr lang="en-US" smtClean="0"/>
              <a:t> </a:t>
            </a:r>
          </a:p>
          <a:p>
            <a:pPr lvl="1" eaLnBrk="1" hangingPunct="1">
              <a:buFontTx/>
              <a:buBlip>
                <a:blip r:embed="rId2"/>
              </a:buBlip>
            </a:pPr>
            <a:r>
              <a:rPr lang="en-US" b="1" smtClean="0"/>
              <a:t>Method</a:t>
            </a:r>
            <a:r>
              <a:rPr lang="en-US" smtClean="0"/>
              <a:t> </a:t>
            </a:r>
          </a:p>
          <a:p>
            <a:pPr lvl="1" eaLnBrk="1" hangingPunct="1">
              <a:buFontTx/>
              <a:buBlip>
                <a:blip r:embed="rId2"/>
              </a:buBlip>
            </a:pPr>
            <a:r>
              <a:rPr lang="en-US" b="1" smtClean="0"/>
              <a:t>Results</a:t>
            </a:r>
            <a:r>
              <a:rPr lang="en-US" smtClean="0"/>
              <a:t> </a:t>
            </a:r>
          </a:p>
          <a:p>
            <a:pPr lvl="1" eaLnBrk="1" hangingPunct="1">
              <a:buFontTx/>
              <a:buBlip>
                <a:blip r:embed="rId2"/>
              </a:buBlip>
            </a:pPr>
            <a:r>
              <a:rPr lang="en-US" b="1" smtClean="0"/>
              <a:t>Recommendations</a:t>
            </a:r>
            <a:r>
              <a:rPr lang="en-US" smtClean="0"/>
              <a:t> </a:t>
            </a:r>
          </a:p>
          <a:p>
            <a:pPr lvl="1" eaLnBrk="1" hangingPunct="1">
              <a:buFontTx/>
              <a:buBlip>
                <a:blip r:embed="rId2"/>
              </a:buBlip>
            </a:pPr>
            <a:r>
              <a:rPr lang="en-US" b="1" smtClean="0"/>
              <a:t>Conclusion</a:t>
            </a:r>
          </a:p>
        </p:txBody>
      </p:sp>
      <p:sp>
        <p:nvSpPr>
          <p:cNvPr id="8195" name="Rectangle 3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467600" cy="10668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bg1"/>
                </a:solidFill>
              </a:rPr>
              <a:t>You may want to include information such as….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467600" cy="10668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1"/>
                </a:solidFill>
              </a:rPr>
              <a:t>Eliminate any poster “noise”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505200"/>
          </a:xfrm>
        </p:spPr>
        <p:txBody>
          <a:bodyPr/>
          <a:lstStyle/>
          <a:p>
            <a:pPr eaLnBrk="1" hangingPunct="1"/>
            <a:r>
              <a:rPr lang="en-US" smtClean="0"/>
              <a:t>Remember the </a:t>
            </a:r>
            <a:r>
              <a:rPr lang="en-US" b="1" smtClean="0">
                <a:solidFill>
                  <a:srgbClr val="FF3300"/>
                </a:solidFill>
              </a:rPr>
              <a:t>three second</a:t>
            </a:r>
            <a:r>
              <a:rPr lang="en-US" smtClean="0"/>
              <a:t> rule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b="1" smtClean="0">
                <a:solidFill>
                  <a:srgbClr val="FF3300"/>
                </a:solidFill>
              </a:rPr>
              <a:t>Poster noise</a:t>
            </a:r>
            <a:r>
              <a:rPr lang="en-US" smtClean="0"/>
              <a:t> happens when you add irrelevant or unnecessary information to your poster.</a:t>
            </a:r>
          </a:p>
          <a:p>
            <a:pPr eaLnBrk="1" hangingPunct="1"/>
            <a:endParaRPr lang="en-US" smtClean="0"/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467600" cy="1036638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1"/>
                </a:solidFill>
              </a:rPr>
              <a:t>Attention grabbers</a:t>
            </a:r>
            <a:endParaRPr lang="en-US" sz="3600" smtClean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Quick impact</a:t>
            </a:r>
          </a:p>
          <a:p>
            <a:pPr eaLnBrk="1" hangingPunct="1"/>
            <a:r>
              <a:rPr lang="en-US" smtClean="0"/>
              <a:t>Catchy statement</a:t>
            </a:r>
          </a:p>
          <a:p>
            <a:pPr eaLnBrk="1" hangingPunct="1"/>
            <a:r>
              <a:rPr lang="en-US" smtClean="0"/>
              <a:t>Photographs</a:t>
            </a:r>
          </a:p>
          <a:p>
            <a:pPr eaLnBrk="1" hangingPunct="1"/>
            <a:r>
              <a:rPr lang="en-US" smtClean="0"/>
              <a:t>Colour</a:t>
            </a:r>
          </a:p>
          <a:p>
            <a:pPr eaLnBrk="1" hangingPunct="1"/>
            <a:r>
              <a:rPr lang="en-US" smtClean="0"/>
              <a:t>Layout</a:t>
            </a:r>
          </a:p>
          <a:p>
            <a:pPr eaLnBrk="1" hangingPunct="1"/>
            <a:r>
              <a:rPr lang="en-US" smtClean="0"/>
              <a:t>Graphics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http://talc.ukzn.ac.za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zn">
  <a:themeElements>
    <a:clrScheme name="1_kz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kz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/>
        </a:solidFill>
        <a:ln w="952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/>
        </a:solidFill>
        <a:ln w="952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kz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z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z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z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z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z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z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z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z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z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z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z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ukzn123</Template>
  <TotalTime>258</TotalTime>
  <Words>734</Words>
  <Application>Microsoft Office PowerPoint</Application>
  <PresentationFormat>On-screen Show (4:3)</PresentationFormat>
  <Paragraphs>143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1_kzn</vt:lpstr>
      <vt:lpstr>Slide 1</vt:lpstr>
      <vt:lpstr>Slide 2</vt:lpstr>
      <vt:lpstr>Slide 3</vt:lpstr>
      <vt:lpstr>Taking decision No 1:  What format to choose?</vt:lpstr>
      <vt:lpstr> Your drawing might look something like this:  </vt:lpstr>
      <vt:lpstr>Taking decision No 2:  What information to include?</vt:lpstr>
      <vt:lpstr>You may want to include information such as….</vt:lpstr>
      <vt:lpstr>Eliminate any poster “noise”</vt:lpstr>
      <vt:lpstr>Attention grabbers</vt:lpstr>
      <vt:lpstr>Layout</vt:lpstr>
      <vt:lpstr>Slide 11</vt:lpstr>
      <vt:lpstr>Layout</vt:lpstr>
      <vt:lpstr>Slide 13</vt:lpstr>
      <vt:lpstr>Slide 14</vt:lpstr>
      <vt:lpstr>Slide 15</vt:lpstr>
      <vt:lpstr>Colour</vt:lpstr>
      <vt:lpstr>Text size &amp; font type </vt:lpstr>
      <vt:lpstr>Font size</vt:lpstr>
      <vt:lpstr>Visuals </vt:lpstr>
      <vt:lpstr> Tips for displays  </vt:lpstr>
      <vt:lpstr> Some practical tips: </vt:lpstr>
      <vt:lpstr>Position</vt:lpstr>
      <vt:lpstr>Resources used in displays</vt:lpstr>
      <vt:lpstr>Slide 24</vt:lpstr>
    </vt:vector>
  </TitlesOfParts>
  <Manager>MMLC</Manager>
  <Company>UKZN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poster design Planning your poster</dc:title>
  <dc:subject>Classroom Technologies</dc:subject>
  <dc:creator>Rishi Hansrajh</dc:creator>
  <cp:lastModifiedBy>AjayH</cp:lastModifiedBy>
  <cp:revision>35</cp:revision>
  <dcterms:created xsi:type="dcterms:W3CDTF">2006-10-13T07:08:37Z</dcterms:created>
  <dcterms:modified xsi:type="dcterms:W3CDTF">2010-10-18T12:24:18Z</dcterms:modified>
</cp:coreProperties>
</file>