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1"/>
  </p:notesMasterIdLst>
  <p:sldIdLst>
    <p:sldId id="256" r:id="rId2"/>
    <p:sldId id="257" r:id="rId3"/>
    <p:sldId id="286" r:id="rId4"/>
    <p:sldId id="258" r:id="rId5"/>
    <p:sldId id="287" r:id="rId6"/>
    <p:sldId id="259" r:id="rId7"/>
    <p:sldId id="288" r:id="rId8"/>
    <p:sldId id="260" r:id="rId9"/>
    <p:sldId id="289" r:id="rId10"/>
    <p:sldId id="291" r:id="rId11"/>
    <p:sldId id="261" r:id="rId12"/>
    <p:sldId id="290" r:id="rId13"/>
    <p:sldId id="292" r:id="rId14"/>
    <p:sldId id="262" r:id="rId15"/>
    <p:sldId id="263" r:id="rId16"/>
    <p:sldId id="264" r:id="rId17"/>
    <p:sldId id="293" r:id="rId18"/>
    <p:sldId id="300" r:id="rId19"/>
    <p:sldId id="265" r:id="rId20"/>
    <p:sldId id="266" r:id="rId21"/>
    <p:sldId id="267" r:id="rId22"/>
    <p:sldId id="268" r:id="rId23"/>
    <p:sldId id="269" r:id="rId24"/>
    <p:sldId id="301" r:id="rId25"/>
    <p:sldId id="270" r:id="rId26"/>
    <p:sldId id="302" r:id="rId27"/>
    <p:sldId id="271" r:id="rId28"/>
    <p:sldId id="294" r:id="rId29"/>
    <p:sldId id="272" r:id="rId30"/>
    <p:sldId id="295" r:id="rId31"/>
    <p:sldId id="273" r:id="rId32"/>
    <p:sldId id="304" r:id="rId33"/>
    <p:sldId id="274" r:id="rId34"/>
    <p:sldId id="296" r:id="rId35"/>
    <p:sldId id="305" r:id="rId36"/>
    <p:sldId id="275" r:id="rId37"/>
    <p:sldId id="276" r:id="rId38"/>
    <p:sldId id="277" r:id="rId39"/>
    <p:sldId id="278" r:id="rId40"/>
    <p:sldId id="279" r:id="rId41"/>
    <p:sldId id="280" r:id="rId42"/>
    <p:sldId id="281" r:id="rId43"/>
    <p:sldId id="282" r:id="rId44"/>
    <p:sldId id="283" r:id="rId45"/>
    <p:sldId id="297" r:id="rId46"/>
    <p:sldId id="284" r:id="rId47"/>
    <p:sldId id="285" r:id="rId48"/>
    <p:sldId id="298" r:id="rId49"/>
    <p:sldId id="306" r:id="rId5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FF33"/>
    <a:srgbClr val="0000CC"/>
    <a:srgbClr val="FF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4" d="100"/>
          <a:sy n="74" d="100"/>
        </p:scale>
        <p:origin x="-126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6CC0798-F2A1-4910-8571-FED02C877BC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6" name="Rectangle 19"/>
          <p:cNvSpPr>
            <a:spLocks noGrp="1" noChangeArrowheads="1"/>
          </p:cNvSpPr>
          <p:nvPr>
            <p:ph type="sldNum" sz="quarter" idx="12"/>
          </p:nvPr>
        </p:nvSpPr>
        <p:spPr>
          <a:ln/>
        </p:spPr>
        <p:txBody>
          <a:bodyPr/>
          <a:lstStyle>
            <a:lvl1pPr>
              <a:defRPr/>
            </a:lvl1pPr>
          </a:lstStyle>
          <a:p>
            <a:pPr>
              <a:defRPr/>
            </a:pPr>
            <a:fld id="{855C164B-9C9C-4569-9FB6-CA5AF1720722}" type="slidenum">
              <a:rPr lang="en-US"/>
              <a:pPr>
                <a:defRPr/>
              </a:pPr>
              <a:t>‹#›</a:t>
            </a:fld>
            <a:endParaRPr lang="en-US"/>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6" name="Rectangle 19"/>
          <p:cNvSpPr>
            <a:spLocks noGrp="1" noChangeArrowheads="1"/>
          </p:cNvSpPr>
          <p:nvPr>
            <p:ph type="sldNum" sz="quarter" idx="12"/>
          </p:nvPr>
        </p:nvSpPr>
        <p:spPr>
          <a:ln/>
        </p:spPr>
        <p:txBody>
          <a:bodyPr/>
          <a:lstStyle>
            <a:lvl1pPr>
              <a:defRPr/>
            </a:lvl1pPr>
          </a:lstStyle>
          <a:p>
            <a:pPr>
              <a:defRPr/>
            </a:pPr>
            <a:fld id="{3C2243C7-C8A2-44AA-BC5D-08B4010BCF6F}" type="slidenum">
              <a:rPr lang="en-US"/>
              <a:pPr>
                <a:defRPr/>
              </a:pPr>
              <a:t>‹#›</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6" name="Rectangle 19"/>
          <p:cNvSpPr>
            <a:spLocks noGrp="1" noChangeArrowheads="1"/>
          </p:cNvSpPr>
          <p:nvPr>
            <p:ph type="sldNum" sz="quarter" idx="12"/>
          </p:nvPr>
        </p:nvSpPr>
        <p:spPr>
          <a:ln/>
        </p:spPr>
        <p:txBody>
          <a:bodyPr/>
          <a:lstStyle>
            <a:lvl1pPr>
              <a:defRPr/>
            </a:lvl1pPr>
          </a:lstStyle>
          <a:p>
            <a:pPr>
              <a:defRPr/>
            </a:pPr>
            <a:fld id="{D6421639-2B41-4D14-BBED-041AB43E042F}" type="slidenum">
              <a:rPr lang="en-US"/>
              <a:pPr>
                <a:defRPr/>
              </a:pPr>
              <a:t>‹#›</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6" name="Rectangle 19"/>
          <p:cNvSpPr>
            <a:spLocks noGrp="1" noChangeArrowheads="1"/>
          </p:cNvSpPr>
          <p:nvPr>
            <p:ph type="sldNum" sz="quarter" idx="12"/>
          </p:nvPr>
        </p:nvSpPr>
        <p:spPr>
          <a:ln/>
        </p:spPr>
        <p:txBody>
          <a:bodyPr/>
          <a:lstStyle>
            <a:lvl1pPr>
              <a:defRPr/>
            </a:lvl1pPr>
          </a:lstStyle>
          <a:p>
            <a:pPr>
              <a:defRPr/>
            </a:pPr>
            <a:fld id="{21ACD0CE-930F-431F-8762-F5736A113C1B}" type="slidenum">
              <a:rPr lang="en-US"/>
              <a:pPr>
                <a:defRPr/>
              </a:pPr>
              <a:t>‹#›</a:t>
            </a:fld>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6" name="Rectangle 19"/>
          <p:cNvSpPr>
            <a:spLocks noGrp="1" noChangeArrowheads="1"/>
          </p:cNvSpPr>
          <p:nvPr>
            <p:ph type="sldNum" sz="quarter" idx="12"/>
          </p:nvPr>
        </p:nvSpPr>
        <p:spPr>
          <a:ln/>
        </p:spPr>
        <p:txBody>
          <a:bodyPr/>
          <a:lstStyle>
            <a:lvl1pPr>
              <a:defRPr/>
            </a:lvl1pPr>
          </a:lstStyle>
          <a:p>
            <a:pPr>
              <a:defRPr/>
            </a:pPr>
            <a:fld id="{4F7E2B73-B59E-4EC6-9962-97105F7C3284}" type="slidenum">
              <a:rPr lang="en-US"/>
              <a:pPr>
                <a:defRPr/>
              </a:pPr>
              <a:t>‹#›</a:t>
            </a:fld>
            <a:endParaRPr lang="en-US"/>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7" name="Rectangle 19"/>
          <p:cNvSpPr>
            <a:spLocks noGrp="1" noChangeArrowheads="1"/>
          </p:cNvSpPr>
          <p:nvPr>
            <p:ph type="sldNum" sz="quarter" idx="12"/>
          </p:nvPr>
        </p:nvSpPr>
        <p:spPr>
          <a:ln/>
        </p:spPr>
        <p:txBody>
          <a:bodyPr/>
          <a:lstStyle>
            <a:lvl1pPr>
              <a:defRPr/>
            </a:lvl1pPr>
          </a:lstStyle>
          <a:p>
            <a:pPr>
              <a:defRPr/>
            </a:pPr>
            <a:fld id="{5AFF36DE-A56A-43ED-846F-2F7F10677C3E}" type="slidenum">
              <a:rPr lang="en-US"/>
              <a:pPr>
                <a:defRPr/>
              </a:pPr>
              <a:t>‹#›</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9" name="Rectangle 19"/>
          <p:cNvSpPr>
            <a:spLocks noGrp="1" noChangeArrowheads="1"/>
          </p:cNvSpPr>
          <p:nvPr>
            <p:ph type="sldNum" sz="quarter" idx="12"/>
          </p:nvPr>
        </p:nvSpPr>
        <p:spPr>
          <a:ln/>
        </p:spPr>
        <p:txBody>
          <a:bodyPr/>
          <a:lstStyle>
            <a:lvl1pPr>
              <a:defRPr/>
            </a:lvl1pPr>
          </a:lstStyle>
          <a:p>
            <a:pPr>
              <a:defRPr/>
            </a:pPr>
            <a:fld id="{47B9FDF8-3902-4AC3-AC45-523A43B258BD}" type="slidenum">
              <a:rPr lang="en-US"/>
              <a:pPr>
                <a:defRPr/>
              </a:pPr>
              <a:t>‹#›</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5" name="Rectangle 19"/>
          <p:cNvSpPr>
            <a:spLocks noGrp="1" noChangeArrowheads="1"/>
          </p:cNvSpPr>
          <p:nvPr>
            <p:ph type="sldNum" sz="quarter" idx="12"/>
          </p:nvPr>
        </p:nvSpPr>
        <p:spPr>
          <a:ln/>
        </p:spPr>
        <p:txBody>
          <a:bodyPr/>
          <a:lstStyle>
            <a:lvl1pPr>
              <a:defRPr/>
            </a:lvl1pPr>
          </a:lstStyle>
          <a:p>
            <a:pPr>
              <a:defRPr/>
            </a:pPr>
            <a:fld id="{AB8BC76C-A95F-4C41-91F6-62E615312FAE}" type="slidenum">
              <a:rPr lang="en-US"/>
              <a:pPr>
                <a:defRPr/>
              </a:pPr>
              <a:t>‹#›</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4" name="Rectangle 19"/>
          <p:cNvSpPr>
            <a:spLocks noGrp="1" noChangeArrowheads="1"/>
          </p:cNvSpPr>
          <p:nvPr>
            <p:ph type="sldNum" sz="quarter" idx="12"/>
          </p:nvPr>
        </p:nvSpPr>
        <p:spPr>
          <a:ln/>
        </p:spPr>
        <p:txBody>
          <a:bodyPr/>
          <a:lstStyle>
            <a:lvl1pPr>
              <a:defRPr/>
            </a:lvl1pPr>
          </a:lstStyle>
          <a:p>
            <a:pPr>
              <a:defRPr/>
            </a:pPr>
            <a:fld id="{63CB7C73-E524-4EF3-B090-45A180A7CF19}" type="slidenum">
              <a:rPr lang="en-US"/>
              <a:pPr>
                <a:defRPr/>
              </a:pPr>
              <a:t>‹#›</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7" name="Rectangle 19"/>
          <p:cNvSpPr>
            <a:spLocks noGrp="1" noChangeArrowheads="1"/>
          </p:cNvSpPr>
          <p:nvPr>
            <p:ph type="sldNum" sz="quarter" idx="12"/>
          </p:nvPr>
        </p:nvSpPr>
        <p:spPr>
          <a:ln/>
        </p:spPr>
        <p:txBody>
          <a:bodyPr/>
          <a:lstStyle>
            <a:lvl1pPr>
              <a:defRPr/>
            </a:lvl1pPr>
          </a:lstStyle>
          <a:p>
            <a:pPr>
              <a:defRPr/>
            </a:pPr>
            <a:fld id="{56525788-3872-46A9-A9E4-8A055FA8D058}" type="slidenum">
              <a:rPr lang="en-US"/>
              <a:pPr>
                <a:defRPr/>
              </a:pPr>
              <a:t>‹#›</a:t>
            </a:fld>
            <a:endParaRPr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http://talc.ukzn.ac.za</a:t>
            </a:r>
          </a:p>
        </p:txBody>
      </p:sp>
      <p:sp>
        <p:nvSpPr>
          <p:cNvPr id="7" name="Rectangle 19"/>
          <p:cNvSpPr>
            <a:spLocks noGrp="1" noChangeArrowheads="1"/>
          </p:cNvSpPr>
          <p:nvPr>
            <p:ph type="sldNum" sz="quarter" idx="12"/>
          </p:nvPr>
        </p:nvSpPr>
        <p:spPr>
          <a:ln/>
        </p:spPr>
        <p:txBody>
          <a:bodyPr/>
          <a:lstStyle>
            <a:lvl1pPr>
              <a:defRPr/>
            </a:lvl1pPr>
          </a:lstStyle>
          <a:p>
            <a:pPr>
              <a:defRPr/>
            </a:pPr>
            <a:fld id="{8A9A3984-C0C3-43FD-B5F8-6CC8D3EBDEDE}" type="slidenum">
              <a:rPr lang="en-US"/>
              <a:pPr>
                <a:defRPr/>
              </a:pPr>
              <a:t>‹#›</a:t>
            </a:fld>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52227"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52228"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nvGrpSpPr>
            <p:cNvPr id="1035" name="Group 5"/>
            <p:cNvGrpSpPr>
              <a:grpSpLocks/>
            </p:cNvGrpSpPr>
            <p:nvPr userDrawn="1"/>
          </p:nvGrpSpPr>
          <p:grpSpPr bwMode="auto">
            <a:xfrm>
              <a:off x="0" y="4"/>
              <a:ext cx="5758" cy="4316"/>
              <a:chOff x="0" y="4"/>
              <a:chExt cx="5758" cy="4316"/>
            </a:xfrm>
          </p:grpSpPr>
          <p:sp>
            <p:nvSpPr>
              <p:cNvPr id="52230"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52231"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52232"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2233"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52234"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52235"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52236"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sp>
            <p:nvSpPr>
              <p:cNvPr id="52237"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52238"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5223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224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2241"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endParaRPr lang="en-US"/>
          </a:p>
        </p:txBody>
      </p:sp>
      <p:sp>
        <p:nvSpPr>
          <p:cNvPr id="52242"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r>
              <a:rPr lang="en-US"/>
              <a:t>http://talc.ukzn.ac.za</a:t>
            </a:r>
          </a:p>
        </p:txBody>
      </p:sp>
      <p:sp>
        <p:nvSpPr>
          <p:cNvPr id="52243"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a:defRPr/>
            </a:pPr>
            <a:fld id="{D0AF6E51-DD88-4D5A-9211-D7B9C3447A9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2239"/>
                                        </p:tgtEl>
                                        <p:attrNameLst>
                                          <p:attrName>style.visibility</p:attrName>
                                        </p:attrNameLst>
                                      </p:cBhvr>
                                      <p:to>
                                        <p:strVal val="visible"/>
                                      </p:to>
                                    </p:set>
                                    <p:animEffect transition="in" filter="fade">
                                      <p:cBhvr>
                                        <p:cTn id="7" dur="800" decel="100000"/>
                                        <p:tgtEl>
                                          <p:spTgt spid="52239"/>
                                        </p:tgtEl>
                                      </p:cBhvr>
                                    </p:animEffect>
                                    <p:anim calcmode="lin" valueType="num">
                                      <p:cBhvr>
                                        <p:cTn id="8" dur="800" decel="100000" fill="hold"/>
                                        <p:tgtEl>
                                          <p:spTgt spid="52239"/>
                                        </p:tgtEl>
                                        <p:attrNameLst>
                                          <p:attrName>style.rotation</p:attrName>
                                        </p:attrNameLst>
                                      </p:cBhvr>
                                      <p:tavLst>
                                        <p:tav tm="0">
                                          <p:val>
                                            <p:fltVal val="-90"/>
                                          </p:val>
                                        </p:tav>
                                        <p:tav tm="100000">
                                          <p:val>
                                            <p:fltVal val="0"/>
                                          </p:val>
                                        </p:tav>
                                      </p:tavLst>
                                    </p:anim>
                                    <p:anim calcmode="lin" valueType="num">
                                      <p:cBhvr>
                                        <p:cTn id="9" dur="800" decel="100000" fill="hold"/>
                                        <p:tgtEl>
                                          <p:spTgt spid="52239"/>
                                        </p:tgtEl>
                                        <p:attrNameLst>
                                          <p:attrName>ppt_x</p:attrName>
                                        </p:attrNameLst>
                                      </p:cBhvr>
                                      <p:tavLst>
                                        <p:tav tm="0">
                                          <p:val>
                                            <p:strVal val="#ppt_x+0.4"/>
                                          </p:val>
                                        </p:tav>
                                        <p:tav tm="100000">
                                          <p:val>
                                            <p:strVal val="#ppt_x-0.05"/>
                                          </p:val>
                                        </p:tav>
                                      </p:tavLst>
                                    </p:anim>
                                    <p:anim calcmode="lin" valueType="num">
                                      <p:cBhvr>
                                        <p:cTn id="10" dur="800" decel="100000" fill="hold"/>
                                        <p:tgtEl>
                                          <p:spTgt spid="5223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223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223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2240">
                                            <p:txEl>
                                              <p:pRg st="0" end="0"/>
                                            </p:txEl>
                                          </p:spTgt>
                                        </p:tgtEl>
                                        <p:attrNameLst>
                                          <p:attrName>style.visibility</p:attrName>
                                        </p:attrNameLst>
                                      </p:cBhvr>
                                      <p:to>
                                        <p:strVal val="visible"/>
                                      </p:to>
                                    </p:set>
                                    <p:animEffect transition="in" filter="fade">
                                      <p:cBhvr>
                                        <p:cTn id="17" dur="1000"/>
                                        <p:tgtEl>
                                          <p:spTgt spid="52240">
                                            <p:txEl>
                                              <p:pRg st="0" end="0"/>
                                            </p:txEl>
                                          </p:spTgt>
                                        </p:tgtEl>
                                      </p:cBhvr>
                                    </p:animEffect>
                                    <p:anim calcmode="lin" valueType="num">
                                      <p:cBhvr>
                                        <p:cTn id="18" dur="1000" fill="hold"/>
                                        <p:tgtEl>
                                          <p:spTgt spid="5224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224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52240">
                                            <p:txEl>
                                              <p:pRg st="1" end="1"/>
                                            </p:txEl>
                                          </p:spTgt>
                                        </p:tgtEl>
                                        <p:attrNameLst>
                                          <p:attrName>style.visibility</p:attrName>
                                        </p:attrNameLst>
                                      </p:cBhvr>
                                      <p:to>
                                        <p:strVal val="visible"/>
                                      </p:to>
                                    </p:set>
                                    <p:animEffect transition="in" filter="fade">
                                      <p:cBhvr>
                                        <p:cTn id="22" dur="1000"/>
                                        <p:tgtEl>
                                          <p:spTgt spid="52240">
                                            <p:txEl>
                                              <p:pRg st="1" end="1"/>
                                            </p:txEl>
                                          </p:spTgt>
                                        </p:tgtEl>
                                      </p:cBhvr>
                                    </p:animEffect>
                                    <p:anim calcmode="lin" valueType="num">
                                      <p:cBhvr>
                                        <p:cTn id="23" dur="1000" fill="hold"/>
                                        <p:tgtEl>
                                          <p:spTgt spid="5224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224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52240">
                                            <p:txEl>
                                              <p:pRg st="2" end="2"/>
                                            </p:txEl>
                                          </p:spTgt>
                                        </p:tgtEl>
                                        <p:attrNameLst>
                                          <p:attrName>style.visibility</p:attrName>
                                        </p:attrNameLst>
                                      </p:cBhvr>
                                      <p:to>
                                        <p:strVal val="visible"/>
                                      </p:to>
                                    </p:set>
                                    <p:animEffect transition="in" filter="fade">
                                      <p:cBhvr>
                                        <p:cTn id="27" dur="1000"/>
                                        <p:tgtEl>
                                          <p:spTgt spid="52240">
                                            <p:txEl>
                                              <p:pRg st="2" end="2"/>
                                            </p:txEl>
                                          </p:spTgt>
                                        </p:tgtEl>
                                      </p:cBhvr>
                                    </p:animEffect>
                                    <p:anim calcmode="lin" valueType="num">
                                      <p:cBhvr>
                                        <p:cTn id="28" dur="1000" fill="hold"/>
                                        <p:tgtEl>
                                          <p:spTgt spid="5224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224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52240">
                                            <p:txEl>
                                              <p:pRg st="3" end="3"/>
                                            </p:txEl>
                                          </p:spTgt>
                                        </p:tgtEl>
                                        <p:attrNameLst>
                                          <p:attrName>style.visibility</p:attrName>
                                        </p:attrNameLst>
                                      </p:cBhvr>
                                      <p:to>
                                        <p:strVal val="visible"/>
                                      </p:to>
                                    </p:set>
                                    <p:animEffect transition="in" filter="fade">
                                      <p:cBhvr>
                                        <p:cTn id="32" dur="1000"/>
                                        <p:tgtEl>
                                          <p:spTgt spid="52240">
                                            <p:txEl>
                                              <p:pRg st="3" end="3"/>
                                            </p:txEl>
                                          </p:spTgt>
                                        </p:tgtEl>
                                      </p:cBhvr>
                                    </p:animEffect>
                                    <p:anim calcmode="lin" valueType="num">
                                      <p:cBhvr>
                                        <p:cTn id="33" dur="1000" fill="hold"/>
                                        <p:tgtEl>
                                          <p:spTgt spid="5224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5224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52240">
                                            <p:txEl>
                                              <p:pRg st="4" end="4"/>
                                            </p:txEl>
                                          </p:spTgt>
                                        </p:tgtEl>
                                        <p:attrNameLst>
                                          <p:attrName>style.visibility</p:attrName>
                                        </p:attrNameLst>
                                      </p:cBhvr>
                                      <p:to>
                                        <p:strVal val="visible"/>
                                      </p:to>
                                    </p:set>
                                    <p:animEffect transition="in" filter="fade">
                                      <p:cBhvr>
                                        <p:cTn id="37" dur="1000"/>
                                        <p:tgtEl>
                                          <p:spTgt spid="52240">
                                            <p:txEl>
                                              <p:pRg st="4" end="4"/>
                                            </p:txEl>
                                          </p:spTgt>
                                        </p:tgtEl>
                                      </p:cBhvr>
                                    </p:animEffect>
                                    <p:anim calcmode="lin" valueType="num">
                                      <p:cBhvr>
                                        <p:cTn id="38" dur="1000" fill="hold"/>
                                        <p:tgtEl>
                                          <p:spTgt spid="5224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5224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9" grpId="0"/>
      <p:bldP spid="52240" grpId="0" build="p">
        <p:tmplLst>
          <p:tmpl lvl="1">
            <p:tnLst>
              <p:par>
                <p:cTn presetID="47" presetClass="entr" presetSubtype="0" fill="hold" nodeType="clickEffect">
                  <p:stCondLst>
                    <p:cond delay="0"/>
                  </p:stCondLst>
                  <p:childTnLst>
                    <p:set>
                      <p:cBhvr>
                        <p:cTn dur="1" fill="hold">
                          <p:stCondLst>
                            <p:cond delay="0"/>
                          </p:stCondLst>
                        </p:cTn>
                        <p:tgtEl>
                          <p:spTgt spid="52240"/>
                        </p:tgtEl>
                        <p:attrNameLst>
                          <p:attrName>style.visibility</p:attrName>
                        </p:attrNameLst>
                      </p:cBhvr>
                      <p:to>
                        <p:strVal val="visible"/>
                      </p:to>
                    </p:set>
                    <p:animEffect transition="in" filter="fade">
                      <p:cBhvr>
                        <p:cTn dur="1000"/>
                        <p:tgtEl>
                          <p:spTgt spid="52240"/>
                        </p:tgtEl>
                      </p:cBhvr>
                    </p:animEffect>
                    <p:anim calcmode="lin" valueType="num">
                      <p:cBhvr>
                        <p:cTn dur="1000" fill="hold"/>
                        <p:tgtEl>
                          <p:spTgt spid="52240"/>
                        </p:tgtEl>
                        <p:attrNameLst>
                          <p:attrName>ppt_x</p:attrName>
                        </p:attrNameLst>
                      </p:cBhvr>
                      <p:tavLst>
                        <p:tav tm="0">
                          <p:val>
                            <p:strVal val="#ppt_x"/>
                          </p:val>
                        </p:tav>
                        <p:tav tm="100000">
                          <p:val>
                            <p:strVal val="#ppt_x"/>
                          </p:val>
                        </p:tav>
                      </p:tavLst>
                    </p:anim>
                    <p:anim calcmode="lin" valueType="num">
                      <p:cBhvr>
                        <p:cTn dur="1000" fill="hold"/>
                        <p:tgtEl>
                          <p:spTgt spid="52240"/>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52240"/>
                        </p:tgtEl>
                        <p:attrNameLst>
                          <p:attrName>style.visibility</p:attrName>
                        </p:attrNameLst>
                      </p:cBhvr>
                      <p:to>
                        <p:strVal val="visible"/>
                      </p:to>
                    </p:set>
                    <p:animEffect transition="in" filter="fade">
                      <p:cBhvr>
                        <p:cTn dur="1000"/>
                        <p:tgtEl>
                          <p:spTgt spid="52240"/>
                        </p:tgtEl>
                      </p:cBhvr>
                    </p:animEffect>
                    <p:anim calcmode="lin" valueType="num">
                      <p:cBhvr>
                        <p:cTn dur="1000" fill="hold"/>
                        <p:tgtEl>
                          <p:spTgt spid="52240"/>
                        </p:tgtEl>
                        <p:attrNameLst>
                          <p:attrName>ppt_x</p:attrName>
                        </p:attrNameLst>
                      </p:cBhvr>
                      <p:tavLst>
                        <p:tav tm="0">
                          <p:val>
                            <p:strVal val="#ppt_x"/>
                          </p:val>
                        </p:tav>
                        <p:tav tm="100000">
                          <p:val>
                            <p:strVal val="#ppt_x"/>
                          </p:val>
                        </p:tav>
                      </p:tavLst>
                    </p:anim>
                    <p:anim calcmode="lin" valueType="num">
                      <p:cBhvr>
                        <p:cTn dur="1000" fill="hold"/>
                        <p:tgtEl>
                          <p:spTgt spid="52240"/>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52240"/>
                        </p:tgtEl>
                        <p:attrNameLst>
                          <p:attrName>style.visibility</p:attrName>
                        </p:attrNameLst>
                      </p:cBhvr>
                      <p:to>
                        <p:strVal val="visible"/>
                      </p:to>
                    </p:set>
                    <p:animEffect transition="in" filter="fade">
                      <p:cBhvr>
                        <p:cTn dur="1000"/>
                        <p:tgtEl>
                          <p:spTgt spid="52240"/>
                        </p:tgtEl>
                      </p:cBhvr>
                    </p:animEffect>
                    <p:anim calcmode="lin" valueType="num">
                      <p:cBhvr>
                        <p:cTn dur="1000" fill="hold"/>
                        <p:tgtEl>
                          <p:spTgt spid="52240"/>
                        </p:tgtEl>
                        <p:attrNameLst>
                          <p:attrName>ppt_x</p:attrName>
                        </p:attrNameLst>
                      </p:cBhvr>
                      <p:tavLst>
                        <p:tav tm="0">
                          <p:val>
                            <p:strVal val="#ppt_x"/>
                          </p:val>
                        </p:tav>
                        <p:tav tm="100000">
                          <p:val>
                            <p:strVal val="#ppt_x"/>
                          </p:val>
                        </p:tav>
                      </p:tavLst>
                    </p:anim>
                    <p:anim calcmode="lin" valueType="num">
                      <p:cBhvr>
                        <p:cTn dur="1000" fill="hold"/>
                        <p:tgtEl>
                          <p:spTgt spid="52240"/>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52240"/>
                        </p:tgtEl>
                        <p:attrNameLst>
                          <p:attrName>style.visibility</p:attrName>
                        </p:attrNameLst>
                      </p:cBhvr>
                      <p:to>
                        <p:strVal val="visible"/>
                      </p:to>
                    </p:set>
                    <p:animEffect transition="in" filter="fade">
                      <p:cBhvr>
                        <p:cTn dur="1000"/>
                        <p:tgtEl>
                          <p:spTgt spid="52240"/>
                        </p:tgtEl>
                      </p:cBhvr>
                    </p:animEffect>
                    <p:anim calcmode="lin" valueType="num">
                      <p:cBhvr>
                        <p:cTn dur="1000" fill="hold"/>
                        <p:tgtEl>
                          <p:spTgt spid="52240"/>
                        </p:tgtEl>
                        <p:attrNameLst>
                          <p:attrName>ppt_x</p:attrName>
                        </p:attrNameLst>
                      </p:cBhvr>
                      <p:tavLst>
                        <p:tav tm="0">
                          <p:val>
                            <p:strVal val="#ppt_x"/>
                          </p:val>
                        </p:tav>
                        <p:tav tm="100000">
                          <p:val>
                            <p:strVal val="#ppt_x"/>
                          </p:val>
                        </p:tav>
                      </p:tavLst>
                    </p:anim>
                    <p:anim calcmode="lin" valueType="num">
                      <p:cBhvr>
                        <p:cTn dur="1000" fill="hold"/>
                        <p:tgtEl>
                          <p:spTgt spid="52240"/>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52240"/>
                        </p:tgtEl>
                        <p:attrNameLst>
                          <p:attrName>style.visibility</p:attrName>
                        </p:attrNameLst>
                      </p:cBhvr>
                      <p:to>
                        <p:strVal val="visible"/>
                      </p:to>
                    </p:set>
                    <p:animEffect transition="in" filter="fade">
                      <p:cBhvr>
                        <p:cTn dur="1000"/>
                        <p:tgtEl>
                          <p:spTgt spid="52240"/>
                        </p:tgtEl>
                      </p:cBhvr>
                    </p:animEffect>
                    <p:anim calcmode="lin" valueType="num">
                      <p:cBhvr>
                        <p:cTn dur="1000" fill="hold"/>
                        <p:tgtEl>
                          <p:spTgt spid="52240"/>
                        </p:tgtEl>
                        <p:attrNameLst>
                          <p:attrName>ppt_x</p:attrName>
                        </p:attrNameLst>
                      </p:cBhvr>
                      <p:tavLst>
                        <p:tav tm="0">
                          <p:val>
                            <p:strVal val="#ppt_x"/>
                          </p:val>
                        </p:tav>
                        <p:tav tm="100000">
                          <p:val>
                            <p:strVal val="#ppt_x"/>
                          </p:val>
                        </p:tav>
                      </p:tavLst>
                    </p:anim>
                    <p:anim calcmode="lin" valueType="num">
                      <p:cBhvr>
                        <p:cTn dur="1000" fill="hold"/>
                        <p:tgtEl>
                          <p:spTgt spid="52240"/>
                        </p:tgtEl>
                        <p:attrNameLst>
                          <p:attrName>ppt_y</p:attrName>
                        </p:attrNameLst>
                      </p:cBhvr>
                      <p:tavLst>
                        <p:tav tm="0">
                          <p:val>
                            <p:strVal val="#ppt_y-.1"/>
                          </p:val>
                        </p:tav>
                        <p:tav tm="100000">
                          <p:val>
                            <p:strVal val="#ppt_y"/>
                          </p:val>
                        </p:tav>
                      </p:tavLst>
                    </p:anim>
                  </p:childTnLst>
                </p:cTn>
              </p:par>
            </p:tnLst>
          </p:tmpl>
        </p:tmplLst>
      </p:bldP>
    </p:bldLst>
  </p:timing>
  <p:hf sldNum="0"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csu.edu/project/posters/NewSite/SideWindows/GoodGraphs" TargetMode="External"/><Relationship Id="rId2" Type="http://schemas.openxmlformats.org/officeDocument/2006/relationships/hyperlink" Target="http://www.ncsu.edu/project/posters/NewSite/SideWindows/TableVGraph"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csu.edu/project/posters/NewSite/CreatePosterText.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csu.edu/project/posters/NewSite/KnowAudience.html" TargetMode="External"/><Relationship Id="rId2" Type="http://schemas.openxmlformats.org/officeDocument/2006/relationships/hyperlink" Target="http://www.ncsu.edu/project/posters/NewSite/index.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ncsu.edu/project/posters/NewSite/PPTinstructions.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csu.edu/project/posters/NewSite/60second.html" TargetMode="External"/><Relationship Id="rId2" Type="http://schemas.openxmlformats.org/officeDocument/2006/relationships/hyperlink" Target="http://www.ncsu.edu/project/posters/NewSite/Resources.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ncsu.edu/project/posters/NewSite/documents/hangingkit.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28600"/>
            <a:ext cx="7772400" cy="1698625"/>
          </a:xfrm>
        </p:spPr>
        <p:txBody>
          <a:bodyPr/>
          <a:lstStyle/>
          <a:p>
            <a:pPr eaLnBrk="1" hangingPunct="1">
              <a:defRPr/>
            </a:pPr>
            <a:r>
              <a:rPr lang="en-US" b="0" smtClean="0"/>
              <a:t>A Poster Uses Visual Grammar</a:t>
            </a:r>
            <a:r>
              <a:rPr lang="en-US" smtClean="0"/>
              <a:t> </a:t>
            </a:r>
          </a:p>
        </p:txBody>
      </p:sp>
      <p:sp>
        <p:nvSpPr>
          <p:cNvPr id="2051" name="Rectangle 3"/>
          <p:cNvSpPr>
            <a:spLocks noGrp="1" noChangeArrowheads="1"/>
          </p:cNvSpPr>
          <p:nvPr>
            <p:ph type="subTitle" idx="1"/>
          </p:nvPr>
        </p:nvSpPr>
        <p:spPr>
          <a:xfrm>
            <a:off x="1219200" y="2286000"/>
            <a:ext cx="6400800" cy="3505200"/>
          </a:xfrm>
        </p:spPr>
        <p:txBody>
          <a:bodyPr/>
          <a:lstStyle/>
          <a:p>
            <a:pPr algn="l" eaLnBrk="1" hangingPunct="1">
              <a:defRPr/>
            </a:pPr>
            <a:r>
              <a:rPr lang="en-US" b="1" dirty="0" smtClean="0">
                <a:solidFill>
                  <a:srgbClr val="66FF33"/>
                </a:solidFill>
                <a:latin typeface="Verdana" pitchFamily="34" charset="0"/>
              </a:rPr>
              <a:t>A poster is not just a standard research paper stuck to a board</a:t>
            </a:r>
            <a:r>
              <a:rPr lang="en-US" dirty="0" smtClean="0">
                <a:solidFill>
                  <a:srgbClr val="66FF33"/>
                </a:solidFill>
              </a:rPr>
              <a:t>.</a:t>
            </a:r>
            <a:r>
              <a:rPr lang="en-US" dirty="0" smtClean="0">
                <a:solidFill>
                  <a:srgbClr val="FF0000"/>
                </a:solidFill>
              </a:rPr>
              <a:t> </a:t>
            </a:r>
          </a:p>
          <a:p>
            <a:pPr eaLnBrk="1" hangingPunct="1">
              <a:defRPr/>
            </a:pPr>
            <a:endParaRPr lang="en-US" dirty="0" smtClean="0">
              <a:solidFill>
                <a:srgbClr val="FF0000"/>
              </a:solidFill>
            </a:endParaRPr>
          </a:p>
          <a:p>
            <a:pPr eaLnBrk="1" hangingPunct="1">
              <a:defRPr/>
            </a:pPr>
            <a:r>
              <a:rPr lang="en-US" b="1" dirty="0" smtClean="0">
                <a:solidFill>
                  <a:srgbClr val="66FF33"/>
                </a:solidFill>
                <a:latin typeface="Verdana" pitchFamily="34" charset="0"/>
              </a:rPr>
              <a:t>An effective poster uses a different, visual grammar</a:t>
            </a:r>
            <a:r>
              <a:rPr lang="en-US" b="1" dirty="0" smtClean="0">
                <a:latin typeface="Verdana" pitchFamily="34" charset="0"/>
              </a:rPr>
              <a:t>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762000"/>
            <a:ext cx="8229600" cy="4533900"/>
          </a:xfrm>
        </p:spPr>
        <p:txBody>
          <a:bodyPr/>
          <a:lstStyle/>
          <a:p>
            <a:pPr eaLnBrk="1" hangingPunct="1">
              <a:defRPr/>
            </a:pPr>
            <a:r>
              <a:rPr lang="en-US" sz="2800" smtClean="0">
                <a:solidFill>
                  <a:srgbClr val="FFFF00"/>
                </a:solidFill>
              </a:rPr>
              <a:t>We do </a:t>
            </a:r>
            <a:r>
              <a:rPr lang="en-US" sz="2800" i="1" smtClean="0">
                <a:solidFill>
                  <a:srgbClr val="FFFF00"/>
                </a:solidFill>
              </a:rPr>
              <a:t>not</a:t>
            </a:r>
            <a:r>
              <a:rPr lang="en-US" sz="2800" smtClean="0">
                <a:solidFill>
                  <a:srgbClr val="FFFF00"/>
                </a:solidFill>
              </a:rPr>
              <a:t> recommend including an abstract on your poster. </a:t>
            </a:r>
          </a:p>
          <a:p>
            <a:pPr eaLnBrk="1" hangingPunct="1">
              <a:defRPr/>
            </a:pPr>
            <a:r>
              <a:rPr lang="en-US" sz="2800" smtClean="0">
                <a:solidFill>
                  <a:srgbClr val="66FF33"/>
                </a:solidFill>
              </a:rPr>
              <a:t>It is redundant, because a poster is already a succinct description of your work. Writing a good abstract, however, is an important part of having your work accepted for presentation at a conference. </a:t>
            </a:r>
          </a:p>
          <a:p>
            <a:pPr eaLnBrk="1" hangingPunct="1">
              <a:defRPr/>
            </a:pPr>
            <a:r>
              <a:rPr lang="en-US" sz="2800" smtClean="0">
                <a:solidFill>
                  <a:srgbClr val="FFFF00"/>
                </a:solidFill>
              </a:rPr>
              <a:t>An abstract can also serve as an outline for your poster, which can be thought of as an illustrated abstract.</a:t>
            </a:r>
          </a:p>
          <a:p>
            <a:pPr eaLnBrk="1" hangingPunct="1">
              <a:buFont typeface="Wingdings" pitchFamily="2" charset="2"/>
              <a:buNone/>
              <a:defRPr/>
            </a:pPr>
            <a:endParaRPr lang="en-US" sz="2800" smtClean="0">
              <a:solidFill>
                <a:srgbClr val="FFFF00"/>
              </a:solidFill>
            </a:endParaRP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2800" b="0" smtClean="0">
                <a:solidFill>
                  <a:srgbClr val="66FF33"/>
                </a:solidFill>
              </a:rPr>
              <a:t>Creating an effective posters requires planning, art, science, and attention to detail.</a:t>
            </a:r>
            <a:r>
              <a:rPr lang="en-US" sz="4000" smtClean="0"/>
              <a:t> </a:t>
            </a:r>
          </a:p>
        </p:txBody>
      </p:sp>
      <p:sp>
        <p:nvSpPr>
          <p:cNvPr id="7171" name="Rectangle 3"/>
          <p:cNvSpPr>
            <a:spLocks noGrp="1" noChangeArrowheads="1"/>
          </p:cNvSpPr>
          <p:nvPr>
            <p:ph idx="1"/>
          </p:nvPr>
        </p:nvSpPr>
        <p:spPr>
          <a:xfrm>
            <a:off x="381000" y="1219200"/>
            <a:ext cx="8229600" cy="5029200"/>
          </a:xfrm>
        </p:spPr>
        <p:txBody>
          <a:bodyPr/>
          <a:lstStyle/>
          <a:p>
            <a:pPr eaLnBrk="1" hangingPunct="1">
              <a:lnSpc>
                <a:spcPct val="90000"/>
              </a:lnSpc>
              <a:buFont typeface="Wingdings" pitchFamily="2" charset="2"/>
              <a:buNone/>
              <a:defRPr/>
            </a:pPr>
            <a:r>
              <a:rPr lang="en-US" smtClean="0"/>
              <a:t> </a:t>
            </a:r>
            <a:endParaRPr lang="en-US" b="1" smtClean="0"/>
          </a:p>
          <a:p>
            <a:pPr eaLnBrk="1" hangingPunct="1">
              <a:lnSpc>
                <a:spcPct val="90000"/>
              </a:lnSpc>
              <a:defRPr/>
            </a:pPr>
            <a:r>
              <a:rPr lang="en-US" b="1" smtClean="0">
                <a:solidFill>
                  <a:srgbClr val="FFFF00"/>
                </a:solidFill>
              </a:rPr>
              <a:t>Planning:</a:t>
            </a:r>
            <a:r>
              <a:rPr lang="en-US" b="1" smtClean="0"/>
              <a:t> </a:t>
            </a:r>
            <a:r>
              <a:rPr lang="en-US" smtClean="0"/>
              <a:t>Before starting work on your poster, consider message, space, budget, format (single sheet or multi-panel), and deadlines.</a:t>
            </a:r>
          </a:p>
          <a:p>
            <a:pPr eaLnBrk="1" hangingPunct="1">
              <a:lnSpc>
                <a:spcPct val="90000"/>
              </a:lnSpc>
              <a:defRPr/>
            </a:pPr>
            <a:endParaRPr lang="en-US" smtClean="0"/>
          </a:p>
          <a:p>
            <a:pPr eaLnBrk="1" hangingPunct="1">
              <a:lnSpc>
                <a:spcPct val="90000"/>
              </a:lnSpc>
              <a:defRPr/>
            </a:pPr>
            <a:r>
              <a:rPr lang="en-US" b="1" smtClean="0">
                <a:solidFill>
                  <a:srgbClr val="FFFF00"/>
                </a:solidFill>
              </a:rPr>
              <a:t>Focus:</a:t>
            </a:r>
            <a:r>
              <a:rPr lang="en-US" b="1" smtClean="0"/>
              <a:t> </a:t>
            </a:r>
            <a:r>
              <a:rPr lang="en-US" smtClean="0"/>
              <a:t>Stay focused on your message and keep it simple</a:t>
            </a:r>
          </a:p>
          <a:p>
            <a:pPr eaLnBrk="1" hangingPunct="1">
              <a:lnSpc>
                <a:spcPct val="90000"/>
              </a:lnSpc>
              <a:buFont typeface="Wingdings" pitchFamily="2" charset="2"/>
              <a:buNone/>
              <a:defRPr/>
            </a:pPr>
            <a:r>
              <a:rPr lang="en-US" smtClean="0"/>
              <a:t>   Create a mock-up and dispense with unneeded details.</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533400" y="990600"/>
            <a:ext cx="8229600" cy="5181600"/>
          </a:xfrm>
        </p:spPr>
        <p:txBody>
          <a:bodyPr/>
          <a:lstStyle/>
          <a:p>
            <a:pPr eaLnBrk="1" hangingPunct="1">
              <a:defRPr/>
            </a:pPr>
            <a:r>
              <a:rPr lang="en-US" b="1" smtClean="0">
                <a:solidFill>
                  <a:srgbClr val="FFFF00"/>
                </a:solidFill>
              </a:rPr>
              <a:t>Layout:</a:t>
            </a:r>
            <a:r>
              <a:rPr lang="en-US" b="1" smtClean="0"/>
              <a:t> </a:t>
            </a:r>
            <a:r>
              <a:rPr lang="en-US" smtClean="0"/>
              <a:t>Use a clearly defined visual grammar to move readers through your poster</a:t>
            </a:r>
          </a:p>
          <a:p>
            <a:pPr eaLnBrk="1" hangingPunct="1">
              <a:buFont typeface="Wingdings" pitchFamily="2" charset="2"/>
              <a:buNone/>
              <a:defRPr/>
            </a:pPr>
            <a:endParaRPr lang="en-US" smtClean="0"/>
          </a:p>
          <a:p>
            <a:pPr eaLnBrk="1" hangingPunct="1">
              <a:defRPr/>
            </a:pPr>
            <a:r>
              <a:rPr lang="en-US" smtClean="0"/>
              <a:t>.</a:t>
            </a:r>
            <a:r>
              <a:rPr lang="en-US" b="1" smtClean="0">
                <a:solidFill>
                  <a:srgbClr val="FFFF00"/>
                </a:solidFill>
              </a:rPr>
              <a:t>Headings:</a:t>
            </a:r>
            <a:r>
              <a:rPr lang="en-US" b="1" smtClean="0"/>
              <a:t> </a:t>
            </a:r>
            <a:r>
              <a:rPr lang="en-US" smtClean="0"/>
              <a:t>Use headings to orientate readers and convey major points.</a:t>
            </a:r>
          </a:p>
          <a:p>
            <a:pPr eaLnBrk="1" hangingPunct="1">
              <a:defRPr/>
            </a:pPr>
            <a:endParaRPr lang="en-US" smtClean="0"/>
          </a:p>
          <a:p>
            <a:pPr eaLnBrk="1" hangingPunct="1">
              <a:defRPr/>
            </a:pPr>
            <a:r>
              <a:rPr lang="en-US" b="1" smtClean="0">
                <a:solidFill>
                  <a:srgbClr val="FFFF00"/>
                </a:solidFill>
              </a:rPr>
              <a:t>Graphics:</a:t>
            </a:r>
            <a:r>
              <a:rPr lang="en-US" b="1" smtClean="0"/>
              <a:t> </a:t>
            </a:r>
            <a:r>
              <a:rPr lang="en-US" smtClean="0"/>
              <a:t>Clear graphics should dominate your poster.</a:t>
            </a:r>
          </a:p>
          <a:p>
            <a:pPr eaLnBrk="1" hangingPunct="1">
              <a:defRPr/>
            </a:pPr>
            <a:endParaRPr lang="en-US"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533400" y="762000"/>
            <a:ext cx="8229600" cy="5410200"/>
          </a:xfrm>
        </p:spPr>
        <p:txBody>
          <a:bodyPr/>
          <a:lstStyle/>
          <a:p>
            <a:pPr eaLnBrk="1" hangingPunct="1">
              <a:defRPr/>
            </a:pPr>
            <a:r>
              <a:rPr lang="en-US" sz="2800" b="1" smtClean="0">
                <a:solidFill>
                  <a:srgbClr val="FFFF00"/>
                </a:solidFill>
              </a:rPr>
              <a:t>Text:</a:t>
            </a:r>
            <a:r>
              <a:rPr lang="en-US" sz="2800" b="1" smtClean="0"/>
              <a:t> </a:t>
            </a:r>
            <a:r>
              <a:rPr lang="en-US" sz="2800" smtClean="0"/>
              <a:t>Text should be minimized in favor of graphics, and large where used</a:t>
            </a:r>
          </a:p>
          <a:p>
            <a:pPr eaLnBrk="1" hangingPunct="1">
              <a:buFont typeface="Wingdings" pitchFamily="2" charset="2"/>
              <a:buNone/>
              <a:defRPr/>
            </a:pPr>
            <a:endParaRPr lang="en-US" sz="2800" smtClean="0"/>
          </a:p>
          <a:p>
            <a:pPr eaLnBrk="1" hangingPunct="1">
              <a:defRPr/>
            </a:pPr>
            <a:r>
              <a:rPr lang="en-US" sz="2800" b="1" smtClean="0">
                <a:solidFill>
                  <a:srgbClr val="FFFF00"/>
                </a:solidFill>
              </a:rPr>
              <a:t>Colors:</a:t>
            </a:r>
            <a:r>
              <a:rPr lang="en-US" sz="2800" b="1" smtClean="0"/>
              <a:t> </a:t>
            </a:r>
            <a:r>
              <a:rPr lang="en-US" sz="2800" smtClean="0"/>
              <a:t>Colors can make a poster attractive and improve readability, but be cautious</a:t>
            </a:r>
          </a:p>
          <a:p>
            <a:pPr eaLnBrk="1" hangingPunct="1">
              <a:buFont typeface="Wingdings" pitchFamily="2" charset="2"/>
              <a:buNone/>
              <a:defRPr/>
            </a:pPr>
            <a:endParaRPr lang="en-US" sz="2800" smtClean="0"/>
          </a:p>
          <a:p>
            <a:pPr eaLnBrk="1" hangingPunct="1">
              <a:defRPr/>
            </a:pPr>
            <a:r>
              <a:rPr lang="en-US" sz="2800" b="1" smtClean="0">
                <a:solidFill>
                  <a:srgbClr val="FFFF00"/>
                </a:solidFill>
              </a:rPr>
              <a:t>Editing:</a:t>
            </a:r>
            <a:r>
              <a:rPr lang="en-US" sz="2800" b="1" smtClean="0"/>
              <a:t> </a:t>
            </a:r>
            <a:r>
              <a:rPr lang="en-US" sz="2800" smtClean="0"/>
              <a:t>Edit ruthlessly to reduce the amount of text and focus on a results-oriented message</a:t>
            </a:r>
          </a:p>
          <a:p>
            <a:pPr eaLnBrk="1" hangingPunct="1">
              <a:buFont typeface="Wingdings" pitchFamily="2" charset="2"/>
              <a:buNone/>
              <a:defRPr/>
            </a:pPr>
            <a:endParaRPr lang="en-US" sz="2800" smtClean="0"/>
          </a:p>
          <a:p>
            <a:pPr eaLnBrk="1" hangingPunct="1">
              <a:defRPr/>
            </a:pPr>
            <a:r>
              <a:rPr lang="en-US" sz="2800" b="1" smtClean="0">
                <a:solidFill>
                  <a:srgbClr val="FFFF00"/>
                </a:solidFill>
              </a:rPr>
              <a:t>Software:</a:t>
            </a:r>
            <a:r>
              <a:rPr lang="en-US" sz="2800" b="1" smtClean="0"/>
              <a:t> </a:t>
            </a:r>
            <a:r>
              <a:rPr lang="en-US" sz="2800" smtClean="0"/>
              <a:t>There are many packages you can use to create your poster</a:t>
            </a:r>
          </a:p>
          <a:p>
            <a:pPr eaLnBrk="1" hangingPunct="1">
              <a:defRPr/>
            </a:pPr>
            <a:endParaRPr lang="en-US" sz="2800"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838200"/>
            <a:ext cx="8229600" cy="1143000"/>
          </a:xfrm>
        </p:spPr>
        <p:txBody>
          <a:bodyPr/>
          <a:lstStyle/>
          <a:p>
            <a:pPr eaLnBrk="1" hangingPunct="1">
              <a:defRPr/>
            </a:pPr>
            <a:r>
              <a:rPr lang="en-US" sz="4000" smtClean="0">
                <a:solidFill>
                  <a:srgbClr val="FFFF00"/>
                </a:solidFill>
              </a:rPr>
              <a:t>Stay focused on your message. And keep it simple!!</a:t>
            </a:r>
            <a:r>
              <a:rPr lang="en-US" sz="4000" smtClean="0"/>
              <a:t> </a:t>
            </a:r>
          </a:p>
        </p:txBody>
      </p:sp>
      <p:sp>
        <p:nvSpPr>
          <p:cNvPr id="8195" name="Rectangle 3"/>
          <p:cNvSpPr>
            <a:spLocks noGrp="1" noChangeArrowheads="1"/>
          </p:cNvSpPr>
          <p:nvPr>
            <p:ph idx="1"/>
          </p:nvPr>
        </p:nvSpPr>
        <p:spPr>
          <a:xfrm>
            <a:off x="533400" y="2819400"/>
            <a:ext cx="8229600" cy="2970213"/>
          </a:xfrm>
        </p:spPr>
        <p:txBody>
          <a:bodyPr/>
          <a:lstStyle/>
          <a:p>
            <a:pPr eaLnBrk="1" hangingPunct="1">
              <a:defRPr/>
            </a:pPr>
            <a:r>
              <a:rPr lang="en-US" smtClean="0"/>
              <a:t>Simple messages are more memorable</a:t>
            </a:r>
          </a:p>
          <a:p>
            <a:pPr eaLnBrk="1" hangingPunct="1">
              <a:buFont typeface="Wingdings" pitchFamily="2" charset="2"/>
              <a:buNone/>
              <a:defRPr/>
            </a:pPr>
            <a:endParaRPr lang="en-US" smtClean="0"/>
          </a:p>
          <a:p>
            <a:pPr eaLnBrk="1" hangingPunct="1">
              <a:defRPr/>
            </a:pPr>
            <a:r>
              <a:rPr lang="en-US" smtClean="0"/>
              <a:t> Details distract from the main point, and can be supplied in person as needed.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533400"/>
            <a:ext cx="8229600" cy="5562600"/>
          </a:xfrm>
        </p:spPr>
        <p:txBody>
          <a:bodyPr/>
          <a:lstStyle/>
          <a:p>
            <a:pPr eaLnBrk="1" hangingPunct="1">
              <a:lnSpc>
                <a:spcPct val="80000"/>
              </a:lnSpc>
              <a:defRPr/>
            </a:pPr>
            <a:r>
              <a:rPr lang="en-US" sz="2800" smtClean="0">
                <a:solidFill>
                  <a:srgbClr val="FFFF00"/>
                </a:solidFill>
              </a:rPr>
              <a:t>Create a mock-up poster focused on your main message. </a:t>
            </a:r>
          </a:p>
          <a:p>
            <a:pPr eaLnBrk="1" hangingPunct="1">
              <a:lnSpc>
                <a:spcPct val="80000"/>
              </a:lnSpc>
              <a:buFont typeface="Wingdings" pitchFamily="2" charset="2"/>
              <a:buNone/>
              <a:defRPr/>
            </a:pPr>
            <a:endParaRPr lang="en-US" sz="2800" smtClean="0">
              <a:solidFill>
                <a:srgbClr val="FFFF00"/>
              </a:solidFill>
            </a:endParaRPr>
          </a:p>
          <a:p>
            <a:pPr eaLnBrk="1" hangingPunct="1">
              <a:lnSpc>
                <a:spcPct val="80000"/>
              </a:lnSpc>
              <a:defRPr/>
            </a:pPr>
            <a:r>
              <a:rPr lang="en-US" sz="2800" smtClean="0">
                <a:solidFill>
                  <a:srgbClr val="66FF33"/>
                </a:solidFill>
              </a:rPr>
              <a:t>Ask yourself which details are </a:t>
            </a:r>
            <a:r>
              <a:rPr lang="en-US" sz="2800" i="1" smtClean="0">
                <a:solidFill>
                  <a:srgbClr val="66FF33"/>
                </a:solidFill>
              </a:rPr>
              <a:t>absolutely essential</a:t>
            </a:r>
            <a:r>
              <a:rPr lang="en-US" sz="2800" smtClean="0">
                <a:solidFill>
                  <a:srgbClr val="66FF33"/>
                </a:solidFill>
              </a:rPr>
              <a:t> for conveying your message. The most common problem is too much focus on methods. [ An exception is if your poster is </a:t>
            </a:r>
            <a:r>
              <a:rPr lang="en-US" sz="2800" i="1" smtClean="0">
                <a:solidFill>
                  <a:srgbClr val="66FF33"/>
                </a:solidFill>
              </a:rPr>
              <a:t>about a new method</a:t>
            </a:r>
            <a:r>
              <a:rPr lang="en-US" sz="2800" smtClean="0">
                <a:solidFill>
                  <a:srgbClr val="66FF33"/>
                </a:solidFill>
              </a:rPr>
              <a:t>. ] </a:t>
            </a:r>
          </a:p>
          <a:p>
            <a:pPr eaLnBrk="1" hangingPunct="1">
              <a:lnSpc>
                <a:spcPct val="80000"/>
              </a:lnSpc>
              <a:buFont typeface="Wingdings" pitchFamily="2" charset="2"/>
              <a:buNone/>
              <a:defRPr/>
            </a:pPr>
            <a:endParaRPr lang="en-US" sz="2800" smtClean="0">
              <a:solidFill>
                <a:srgbClr val="66FF33"/>
              </a:solidFill>
            </a:endParaRPr>
          </a:p>
          <a:p>
            <a:pPr eaLnBrk="1" hangingPunct="1">
              <a:lnSpc>
                <a:spcPct val="80000"/>
              </a:lnSpc>
              <a:defRPr/>
            </a:pPr>
            <a:r>
              <a:rPr lang="en-US" sz="2800" smtClean="0">
                <a:solidFill>
                  <a:srgbClr val="FFFF00"/>
                </a:solidFill>
              </a:rPr>
              <a:t>Omit anything that is not essential.</a:t>
            </a:r>
            <a:r>
              <a:rPr lang="en-US" sz="2800" smtClean="0"/>
              <a:t> </a:t>
            </a:r>
          </a:p>
          <a:p>
            <a:pPr eaLnBrk="1" hangingPunct="1">
              <a:lnSpc>
                <a:spcPct val="80000"/>
              </a:lnSpc>
              <a:buFont typeface="Wingdings" pitchFamily="2" charset="2"/>
              <a:buNone/>
              <a:defRPr/>
            </a:pPr>
            <a:endParaRPr lang="en-US" sz="2800" b="1" smtClean="0"/>
          </a:p>
          <a:p>
            <a:pPr eaLnBrk="1" hangingPunct="1">
              <a:lnSpc>
                <a:spcPct val="80000"/>
              </a:lnSpc>
              <a:defRPr/>
            </a:pPr>
            <a:r>
              <a:rPr lang="en-US" sz="2800" b="1" smtClean="0">
                <a:solidFill>
                  <a:srgbClr val="66FF33"/>
                </a:solidFill>
              </a:rPr>
              <a:t>Edit text carefully - simplify verbiage, reduce sentence complexity.</a:t>
            </a:r>
          </a:p>
          <a:p>
            <a:pPr eaLnBrk="1" hangingPunct="1">
              <a:lnSpc>
                <a:spcPct val="80000"/>
              </a:lnSpc>
              <a:defRPr/>
            </a:pPr>
            <a:endParaRPr lang="en-US" sz="2800" smtClean="0">
              <a:solidFill>
                <a:srgbClr val="66FF33"/>
              </a:solidFill>
            </a:endParaRP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3200" dirty="0" smtClean="0"/>
              <a:t>A clear visual grammar guides readers through your poster. </a:t>
            </a:r>
          </a:p>
        </p:txBody>
      </p:sp>
      <p:sp>
        <p:nvSpPr>
          <p:cNvPr id="10243" name="Rectangle 3"/>
          <p:cNvSpPr>
            <a:spLocks noGrp="1" noChangeArrowheads="1"/>
          </p:cNvSpPr>
          <p:nvPr>
            <p:ph idx="1"/>
          </p:nvPr>
        </p:nvSpPr>
        <p:spPr/>
        <p:txBody>
          <a:bodyPr/>
          <a:lstStyle/>
          <a:p>
            <a:pPr eaLnBrk="1" hangingPunct="1">
              <a:buFont typeface="Wingdings" pitchFamily="2" charset="2"/>
              <a:buNone/>
              <a:defRPr/>
            </a:pPr>
            <a:r>
              <a:rPr lang="en-US" sz="2400" b="1" dirty="0" smtClean="0"/>
              <a:t>Your poster should ...</a:t>
            </a:r>
          </a:p>
          <a:p>
            <a:pPr eaLnBrk="1" hangingPunct="1">
              <a:buFont typeface="Wingdings" pitchFamily="2" charset="2"/>
              <a:buNone/>
              <a:defRPr/>
            </a:pPr>
            <a:r>
              <a:rPr lang="en-US" dirty="0" smtClean="0"/>
              <a:t> </a:t>
            </a:r>
          </a:p>
          <a:p>
            <a:pPr eaLnBrk="1" hangingPunct="1">
              <a:defRPr/>
            </a:pPr>
            <a:r>
              <a:rPr lang="en-US" dirty="0" smtClean="0"/>
              <a:t> </a:t>
            </a:r>
            <a:r>
              <a:rPr lang="en-US" b="1" dirty="0" smtClean="0">
                <a:solidFill>
                  <a:srgbClr val="FFFF00"/>
                </a:solidFill>
              </a:rPr>
              <a:t>use a visual grammar</a:t>
            </a:r>
            <a:r>
              <a:rPr lang="en-US" dirty="0" smtClean="0">
                <a:solidFill>
                  <a:srgbClr val="FFFF00"/>
                </a:solidFill>
              </a:rPr>
              <a:t> </a:t>
            </a:r>
            <a:r>
              <a:rPr lang="en-US" dirty="0" smtClean="0">
                <a:solidFill>
                  <a:srgbClr val="66FF33"/>
                </a:solidFill>
              </a:rPr>
              <a:t>to guide readers to the important parts of your poster</a:t>
            </a:r>
          </a:p>
          <a:p>
            <a:pPr eaLnBrk="1" hangingPunct="1">
              <a:buFont typeface="Wingdings" pitchFamily="2" charset="2"/>
              <a:buNone/>
              <a:defRPr/>
            </a:pPr>
            <a:endParaRPr lang="en-US" dirty="0" smtClean="0"/>
          </a:p>
          <a:p>
            <a:pPr eaLnBrk="1" hangingPunct="1">
              <a:defRPr/>
            </a:pPr>
            <a:r>
              <a:rPr lang="en-US" dirty="0" smtClean="0"/>
              <a:t> </a:t>
            </a:r>
            <a:r>
              <a:rPr lang="en-US" b="1" dirty="0" smtClean="0">
                <a:solidFill>
                  <a:srgbClr val="FFFF00"/>
                </a:solidFill>
              </a:rPr>
              <a:t>use a column format</a:t>
            </a:r>
            <a:r>
              <a:rPr lang="en-US" dirty="0" smtClean="0">
                <a:solidFill>
                  <a:srgbClr val="FFFF00"/>
                </a:solidFill>
              </a:rPr>
              <a:t> </a:t>
            </a:r>
            <a:r>
              <a:rPr lang="en-US" dirty="0" smtClean="0">
                <a:solidFill>
                  <a:srgbClr val="66FF33"/>
                </a:solidFill>
              </a:rPr>
              <a:t>to make your poster easier to read in a crowd</a:t>
            </a:r>
            <a:r>
              <a:rPr lang="en-US" dirty="0" smtClean="0">
                <a:solidFill>
                  <a:srgbClr val="FFFF00"/>
                </a:solidFill>
              </a:rPr>
              <a:t>.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485900"/>
            <a:ext cx="8229600" cy="4000500"/>
          </a:xfrm>
        </p:spPr>
        <p:txBody>
          <a:bodyPr/>
          <a:lstStyle/>
          <a:p>
            <a:pPr eaLnBrk="1" hangingPunct="1">
              <a:lnSpc>
                <a:spcPct val="80000"/>
              </a:lnSpc>
              <a:defRPr/>
            </a:pPr>
            <a:r>
              <a:rPr lang="en-US" sz="2800" b="1" dirty="0" smtClean="0">
                <a:solidFill>
                  <a:srgbClr val="66FF33"/>
                </a:solidFill>
              </a:rPr>
              <a:t>use organization cues</a:t>
            </a:r>
            <a:r>
              <a:rPr lang="en-US" sz="2800" dirty="0" smtClean="0"/>
              <a:t> to guide readers through your poster. </a:t>
            </a:r>
          </a:p>
          <a:p>
            <a:pPr eaLnBrk="1" hangingPunct="1">
              <a:lnSpc>
                <a:spcPct val="80000"/>
              </a:lnSpc>
              <a:defRPr/>
            </a:pPr>
            <a:endParaRPr lang="en-US" sz="2800" dirty="0" smtClean="0"/>
          </a:p>
          <a:p>
            <a:pPr eaLnBrk="1" hangingPunct="1">
              <a:lnSpc>
                <a:spcPct val="80000"/>
              </a:lnSpc>
              <a:defRPr/>
            </a:pPr>
            <a:r>
              <a:rPr lang="en-US" sz="2800" b="1" dirty="0" smtClean="0">
                <a:solidFill>
                  <a:srgbClr val="66FF33"/>
                </a:solidFill>
              </a:rPr>
              <a:t>use "reader gravity"</a:t>
            </a:r>
            <a:r>
              <a:rPr lang="en-US" sz="2800" dirty="0" smtClean="0"/>
              <a:t> which pulls the eye from top to bottom and left to right (</a:t>
            </a:r>
            <a:r>
              <a:rPr lang="en-US" sz="2800" dirty="0" err="1" smtClean="0"/>
              <a:t>Wheildon</a:t>
            </a:r>
            <a:r>
              <a:rPr lang="en-US" sz="2800" dirty="0" smtClean="0"/>
              <a:t> 1995). </a:t>
            </a:r>
          </a:p>
          <a:p>
            <a:pPr eaLnBrk="1" hangingPunct="1">
              <a:lnSpc>
                <a:spcPct val="80000"/>
              </a:lnSpc>
              <a:defRPr/>
            </a:pPr>
            <a:endParaRPr lang="en-US" sz="2800" dirty="0" smtClean="0"/>
          </a:p>
          <a:p>
            <a:pPr eaLnBrk="1" hangingPunct="1">
              <a:lnSpc>
                <a:spcPct val="80000"/>
              </a:lnSpc>
              <a:defRPr/>
            </a:pPr>
            <a:r>
              <a:rPr lang="en-US" sz="2800" b="1" dirty="0" smtClean="0">
                <a:solidFill>
                  <a:srgbClr val="66FF33"/>
                </a:solidFill>
              </a:rPr>
              <a:t>use headings intelligently</a:t>
            </a:r>
            <a:r>
              <a:rPr lang="en-US" sz="2800" dirty="0" smtClean="0"/>
              <a:t> to help readers find your main points and key information. </a:t>
            </a:r>
          </a:p>
          <a:p>
            <a:pPr eaLnBrk="1" hangingPunct="1">
              <a:lnSpc>
                <a:spcPct val="80000"/>
              </a:lnSpc>
              <a:defRPr/>
            </a:pPr>
            <a:endParaRPr lang="en-US" sz="2800" dirty="0"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543800" cy="4114800"/>
          </a:xfrm>
        </p:spPr>
        <p:txBody>
          <a:bodyPr/>
          <a:lstStyle/>
          <a:p>
            <a:pPr eaLnBrk="1" hangingPunct="1">
              <a:lnSpc>
                <a:spcPct val="80000"/>
              </a:lnSpc>
              <a:defRPr/>
            </a:pPr>
            <a:r>
              <a:rPr lang="en-US" b="1" dirty="0" smtClean="0">
                <a:solidFill>
                  <a:srgbClr val="66FF33"/>
                </a:solidFill>
              </a:rPr>
              <a:t>balance the placement of text and graphics</a:t>
            </a:r>
            <a:r>
              <a:rPr lang="en-US" dirty="0" smtClean="0"/>
              <a:t> to create visual appeal. </a:t>
            </a:r>
          </a:p>
          <a:p>
            <a:pPr eaLnBrk="1" hangingPunct="1">
              <a:lnSpc>
                <a:spcPct val="80000"/>
              </a:lnSpc>
              <a:defRPr/>
            </a:pPr>
            <a:endParaRPr lang="en-US" dirty="0" smtClean="0"/>
          </a:p>
          <a:p>
            <a:pPr eaLnBrk="1" hangingPunct="1">
              <a:lnSpc>
                <a:spcPct val="80000"/>
              </a:lnSpc>
              <a:defRPr/>
            </a:pPr>
            <a:r>
              <a:rPr lang="en-US" b="1" dirty="0" smtClean="0">
                <a:solidFill>
                  <a:srgbClr val="66FF33"/>
                </a:solidFill>
              </a:rPr>
              <a:t>use white space creatively</a:t>
            </a:r>
            <a:r>
              <a:rPr lang="en-US" dirty="0" smtClean="0"/>
              <a:t> to help define the flow of information </a:t>
            </a:r>
          </a:p>
          <a:p>
            <a:pPr eaLnBrk="1" hangingPunct="1">
              <a:lnSpc>
                <a:spcPct val="80000"/>
              </a:lnSpc>
              <a:buFont typeface="Wingdings" pitchFamily="2" charset="2"/>
              <a:buNone/>
              <a:defRPr/>
            </a:pPr>
            <a:endParaRPr lang="en-US" dirty="0" smtClean="0"/>
          </a:p>
          <a:p>
            <a:pPr eaLnBrk="1" hangingPunct="1">
              <a:lnSpc>
                <a:spcPct val="80000"/>
              </a:lnSpc>
              <a:buFont typeface="Wingdings" pitchFamily="2" charset="2"/>
              <a:buNone/>
              <a:defRPr/>
            </a:pPr>
            <a:r>
              <a:rPr lang="en-US" dirty="0" smtClean="0"/>
              <a:t>    </a:t>
            </a:r>
            <a:r>
              <a:rPr lang="en-US" b="1" i="1" dirty="0" smtClean="0">
                <a:solidFill>
                  <a:srgbClr val="FF0000"/>
                </a:solidFill>
              </a:rPr>
              <a:t>Visual grammar is a graphic hierarchy that helps readers identify the most important parts of your poster</a:t>
            </a:r>
            <a:r>
              <a:rPr lang="en-US" dirty="0" smtClean="0"/>
              <a:t>. </a:t>
            </a:r>
          </a:p>
          <a:p>
            <a:pPr>
              <a:defRPr/>
            </a:pPr>
            <a:endParaRPr lang="en-US" dirty="0"/>
          </a:p>
        </p:txBody>
      </p:sp>
      <p:sp>
        <p:nvSpPr>
          <p:cNvPr id="4" name="Footer Placeholder 3"/>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85800"/>
            <a:ext cx="8229600" cy="1143000"/>
          </a:xfrm>
        </p:spPr>
        <p:txBody>
          <a:bodyPr/>
          <a:lstStyle/>
          <a:p>
            <a:pPr eaLnBrk="1" hangingPunct="1">
              <a:defRPr/>
            </a:pPr>
            <a:r>
              <a:rPr lang="en-US" b="0" smtClean="0">
                <a:solidFill>
                  <a:srgbClr val="66FF33"/>
                </a:solidFill>
              </a:rPr>
              <a:t>Columnar Format</a:t>
            </a:r>
          </a:p>
        </p:txBody>
      </p:sp>
      <p:sp>
        <p:nvSpPr>
          <p:cNvPr id="11267" name="Rectangle 3"/>
          <p:cNvSpPr>
            <a:spLocks noGrp="1" noChangeArrowheads="1"/>
          </p:cNvSpPr>
          <p:nvPr>
            <p:ph idx="1"/>
          </p:nvPr>
        </p:nvSpPr>
        <p:spPr>
          <a:xfrm>
            <a:off x="1066800" y="2466975"/>
            <a:ext cx="7543800" cy="1800225"/>
          </a:xfrm>
        </p:spPr>
        <p:txBody>
          <a:bodyPr/>
          <a:lstStyle/>
          <a:p>
            <a:pPr eaLnBrk="1" hangingPunct="1">
              <a:defRPr/>
            </a:pPr>
            <a:r>
              <a:rPr lang="en-US" smtClean="0"/>
              <a:t>Organize your poster in columns so that it's easy to read when there's a crowd in front of it.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09600" y="1295400"/>
            <a:ext cx="8229600" cy="4114800"/>
          </a:xfrm>
        </p:spPr>
        <p:txBody>
          <a:bodyPr/>
          <a:lstStyle/>
          <a:p>
            <a:pPr eaLnBrk="1" hangingPunct="1">
              <a:defRPr/>
            </a:pPr>
            <a:r>
              <a:rPr lang="en-US" b="1" smtClean="0">
                <a:solidFill>
                  <a:srgbClr val="FFFF00"/>
                </a:solidFill>
              </a:rPr>
              <a:t>It shows, not tells</a:t>
            </a:r>
          </a:p>
          <a:p>
            <a:pPr eaLnBrk="1" hangingPunct="1">
              <a:buFont typeface="Wingdings" pitchFamily="2" charset="2"/>
              <a:buNone/>
              <a:defRPr/>
            </a:pPr>
            <a:endParaRPr lang="en-US" b="1" smtClean="0">
              <a:solidFill>
                <a:srgbClr val="FFFF00"/>
              </a:solidFill>
            </a:endParaRPr>
          </a:p>
          <a:p>
            <a:pPr eaLnBrk="1" hangingPunct="1">
              <a:defRPr/>
            </a:pPr>
            <a:r>
              <a:rPr lang="en-US" b="1" smtClean="0">
                <a:solidFill>
                  <a:srgbClr val="66FF33"/>
                </a:solidFill>
              </a:rPr>
              <a:t>It expresses your points in graphical terms  </a:t>
            </a:r>
          </a:p>
          <a:p>
            <a:pPr eaLnBrk="1" hangingPunct="1">
              <a:defRPr/>
            </a:pPr>
            <a:endParaRPr lang="en-US" b="1" smtClean="0">
              <a:solidFill>
                <a:srgbClr val="66FF33"/>
              </a:solidFill>
            </a:endParaRPr>
          </a:p>
          <a:p>
            <a:pPr eaLnBrk="1" hangingPunct="1">
              <a:defRPr/>
            </a:pPr>
            <a:r>
              <a:rPr lang="en-US" b="1" smtClean="0">
                <a:solidFill>
                  <a:srgbClr val="FFFF00"/>
                </a:solidFill>
              </a:rPr>
              <a:t> All elements, even the figure legends, are visible from 4 feet away</a:t>
            </a:r>
            <a:r>
              <a:rPr lang="en-US" smtClean="0"/>
              <a:t> </a:t>
            </a: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4800"/>
            <a:ext cx="8229600" cy="1752600"/>
          </a:xfrm>
        </p:spPr>
        <p:txBody>
          <a:bodyPr/>
          <a:lstStyle/>
          <a:p>
            <a:pPr eaLnBrk="1" hangingPunct="1">
              <a:defRPr/>
            </a:pPr>
            <a:r>
              <a:rPr lang="en-US" sz="4000" b="0" smtClean="0">
                <a:solidFill>
                  <a:srgbClr val="66FF33"/>
                </a:solidFill>
              </a:rPr>
              <a:t>Use Organisational Cues.</a:t>
            </a:r>
            <a:r>
              <a:rPr lang="en-US" smtClean="0"/>
              <a:t> </a:t>
            </a:r>
          </a:p>
        </p:txBody>
      </p:sp>
      <p:sp>
        <p:nvSpPr>
          <p:cNvPr id="12291" name="Rectangle 3"/>
          <p:cNvSpPr>
            <a:spLocks noGrp="1" noChangeArrowheads="1"/>
          </p:cNvSpPr>
          <p:nvPr>
            <p:ph idx="1"/>
          </p:nvPr>
        </p:nvSpPr>
        <p:spPr>
          <a:xfrm>
            <a:off x="304800" y="2819400"/>
            <a:ext cx="8229600" cy="2060575"/>
          </a:xfrm>
        </p:spPr>
        <p:txBody>
          <a:bodyPr/>
          <a:lstStyle/>
          <a:p>
            <a:pPr eaLnBrk="1" hangingPunct="1">
              <a:defRPr/>
            </a:pPr>
            <a:r>
              <a:rPr lang="en-US" smtClean="0"/>
              <a:t>Another way to make sure readers know how to navigate your poster is to use cues - numbers, letters, arrows - to guide them.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b="0" smtClean="0">
                <a:solidFill>
                  <a:srgbClr val="66FF33"/>
                </a:solidFill>
              </a:rPr>
              <a:t>Reader Gravity</a:t>
            </a:r>
          </a:p>
        </p:txBody>
      </p:sp>
      <p:sp>
        <p:nvSpPr>
          <p:cNvPr id="14339" name="Rectangle 3"/>
          <p:cNvSpPr>
            <a:spLocks noGrp="1" noChangeArrowheads="1"/>
          </p:cNvSpPr>
          <p:nvPr>
            <p:ph idx="1"/>
          </p:nvPr>
        </p:nvSpPr>
        <p:spPr/>
        <p:txBody>
          <a:bodyPr/>
          <a:lstStyle/>
          <a:p>
            <a:pPr eaLnBrk="1" hangingPunct="1">
              <a:lnSpc>
                <a:spcPct val="90000"/>
              </a:lnSpc>
              <a:defRPr/>
            </a:pPr>
            <a:r>
              <a:rPr lang="en-US" smtClean="0"/>
              <a:t>There are language-specific ways in which most people read. In English, it is top-to-bottom and left-to-right. Wheildon (1995) called "</a:t>
            </a:r>
            <a:r>
              <a:rPr lang="en-US" smtClean="0">
                <a:solidFill>
                  <a:srgbClr val="66FF33"/>
                </a:solidFill>
              </a:rPr>
              <a:t>reader gravity."</a:t>
            </a:r>
            <a:r>
              <a:rPr lang="en-US" smtClean="0"/>
              <a:t> </a:t>
            </a:r>
          </a:p>
          <a:p>
            <a:pPr eaLnBrk="1" hangingPunct="1">
              <a:lnSpc>
                <a:spcPct val="90000"/>
              </a:lnSpc>
              <a:defRPr/>
            </a:pPr>
            <a:endParaRPr lang="en-US" smtClean="0"/>
          </a:p>
          <a:p>
            <a:pPr eaLnBrk="1" hangingPunct="1">
              <a:lnSpc>
                <a:spcPct val="90000"/>
              </a:lnSpc>
              <a:defRPr/>
            </a:pPr>
            <a:r>
              <a:rPr lang="en-US" smtClean="0"/>
              <a:t>You should not use organizational constructs that defy reader gravity - it will confuse viewers, which is not what you want to happen.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b="0" smtClean="0">
                <a:solidFill>
                  <a:srgbClr val="66FF33"/>
                </a:solidFill>
              </a:rPr>
              <a:t>Balance White Space</a:t>
            </a:r>
          </a:p>
        </p:txBody>
      </p:sp>
      <p:sp>
        <p:nvSpPr>
          <p:cNvPr id="15363" name="Rectangle 3"/>
          <p:cNvSpPr>
            <a:spLocks noGrp="1" noChangeArrowheads="1"/>
          </p:cNvSpPr>
          <p:nvPr>
            <p:ph idx="1"/>
          </p:nvPr>
        </p:nvSpPr>
        <p:spPr/>
        <p:txBody>
          <a:bodyPr/>
          <a:lstStyle/>
          <a:p>
            <a:pPr eaLnBrk="1" hangingPunct="1">
              <a:defRPr/>
            </a:pPr>
            <a:r>
              <a:rPr lang="en-US" smtClean="0"/>
              <a:t>Your poster should have a good visual balance of figures and text, separated by white space. Balance occurs when images and text are reflected (at least approximately) across a central horizontal, vertical, or diagonal axis. This axis is known as the axis of symmetry.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85900" y="342900"/>
            <a:ext cx="6356350" cy="1104900"/>
          </a:xfrm>
        </p:spPr>
        <p:txBody>
          <a:bodyPr/>
          <a:lstStyle/>
          <a:p>
            <a:pPr algn="ctr" eaLnBrk="1" hangingPunct="1">
              <a:defRPr/>
            </a:pPr>
            <a:r>
              <a:rPr lang="en-US" sz="3200" dirty="0" smtClean="0">
                <a:solidFill>
                  <a:srgbClr val="66FF33"/>
                </a:solidFill>
              </a:rPr>
              <a:t>Use headings to orient readers and convey major points.</a:t>
            </a:r>
            <a:r>
              <a:rPr lang="en-US" sz="3200" dirty="0" smtClean="0"/>
              <a:t> </a:t>
            </a:r>
          </a:p>
        </p:txBody>
      </p:sp>
      <p:sp>
        <p:nvSpPr>
          <p:cNvPr id="16387" name="Rectangle 3"/>
          <p:cNvSpPr>
            <a:spLocks noGrp="1" noChangeArrowheads="1"/>
          </p:cNvSpPr>
          <p:nvPr>
            <p:ph idx="1"/>
          </p:nvPr>
        </p:nvSpPr>
        <p:spPr>
          <a:xfrm>
            <a:off x="457200" y="2057400"/>
            <a:ext cx="8229600" cy="2895600"/>
          </a:xfrm>
        </p:spPr>
        <p:txBody>
          <a:bodyPr/>
          <a:lstStyle/>
          <a:p>
            <a:pPr eaLnBrk="1" hangingPunct="1">
              <a:lnSpc>
                <a:spcPct val="80000"/>
              </a:lnSpc>
              <a:defRPr/>
            </a:pPr>
            <a:r>
              <a:rPr lang="en-US" sz="2800" b="1" dirty="0" smtClean="0">
                <a:solidFill>
                  <a:srgbClr val="FFFF00"/>
                </a:solidFill>
              </a:rPr>
              <a:t>Headings -</a:t>
            </a:r>
            <a:r>
              <a:rPr lang="en-US" sz="2800" dirty="0" smtClean="0"/>
              <a:t> including the title, section titles, and figure captions - should ...</a:t>
            </a:r>
          </a:p>
          <a:p>
            <a:pPr eaLnBrk="1" hangingPunct="1">
              <a:lnSpc>
                <a:spcPct val="80000"/>
              </a:lnSpc>
              <a:buFont typeface="Wingdings" pitchFamily="2" charset="2"/>
              <a:buNone/>
              <a:defRPr/>
            </a:pPr>
            <a:r>
              <a:rPr lang="en-US" sz="2800" dirty="0" smtClean="0"/>
              <a:t> </a:t>
            </a:r>
            <a:endParaRPr lang="en-US" sz="2800" b="1" dirty="0" smtClean="0"/>
          </a:p>
          <a:p>
            <a:pPr eaLnBrk="1" hangingPunct="1">
              <a:lnSpc>
                <a:spcPct val="80000"/>
              </a:lnSpc>
              <a:defRPr/>
            </a:pPr>
            <a:r>
              <a:rPr lang="en-US" sz="2800" b="1" dirty="0" smtClean="0">
                <a:solidFill>
                  <a:srgbClr val="FFFF00"/>
                </a:solidFill>
              </a:rPr>
              <a:t>Summarize:</a:t>
            </a:r>
            <a:r>
              <a:rPr lang="en-US" sz="2800" b="1" dirty="0" smtClean="0"/>
              <a:t> </a:t>
            </a:r>
            <a:r>
              <a:rPr lang="en-US" sz="2800" dirty="0" smtClean="0"/>
              <a:t>Use headings as opportunities to summarize your work in large letters. A hurried reader should be able to get the main points from the headings alone.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0"/>
            <a:ext cx="7543800" cy="4114800"/>
          </a:xfrm>
        </p:spPr>
        <p:txBody>
          <a:bodyPr/>
          <a:lstStyle/>
          <a:p>
            <a:pPr eaLnBrk="1" hangingPunct="1">
              <a:lnSpc>
                <a:spcPct val="80000"/>
              </a:lnSpc>
              <a:defRPr/>
            </a:pPr>
            <a:r>
              <a:rPr lang="en-US" b="1" dirty="0" smtClean="0">
                <a:solidFill>
                  <a:srgbClr val="FFFF00"/>
                </a:solidFill>
              </a:rPr>
              <a:t>Organize:</a:t>
            </a:r>
            <a:r>
              <a:rPr lang="en-US" b="1" dirty="0" smtClean="0"/>
              <a:t> </a:t>
            </a:r>
            <a:r>
              <a:rPr lang="en-US" dirty="0" smtClean="0"/>
              <a:t>Good headings are part of the visual grammar that helps move readers through your poster.</a:t>
            </a:r>
          </a:p>
          <a:p>
            <a:pPr eaLnBrk="1" hangingPunct="1">
              <a:lnSpc>
                <a:spcPct val="80000"/>
              </a:lnSpc>
              <a:defRPr/>
            </a:pPr>
            <a:endParaRPr lang="en-US" dirty="0" smtClean="0"/>
          </a:p>
          <a:p>
            <a:pPr eaLnBrk="1" hangingPunct="1">
              <a:lnSpc>
                <a:spcPct val="80000"/>
              </a:lnSpc>
              <a:defRPr/>
            </a:pPr>
            <a:r>
              <a:rPr lang="en-US" b="1" dirty="0" smtClean="0">
                <a:solidFill>
                  <a:srgbClr val="FFFF00"/>
                </a:solidFill>
              </a:rPr>
              <a:t>Be Hierarchical: </a:t>
            </a:r>
            <a:r>
              <a:rPr lang="en-US" dirty="0" smtClean="0"/>
              <a:t>The more important the point, the larger the type</a:t>
            </a:r>
          </a:p>
          <a:p>
            <a:pPr eaLnBrk="1" hangingPunct="1">
              <a:lnSpc>
                <a:spcPct val="80000"/>
              </a:lnSpc>
              <a:buFont typeface="Wingdings" pitchFamily="2" charset="2"/>
              <a:buNone/>
              <a:defRPr/>
            </a:pPr>
            <a:endParaRPr lang="en-US" dirty="0" smtClean="0"/>
          </a:p>
          <a:p>
            <a:pPr eaLnBrk="1" hangingPunct="1">
              <a:lnSpc>
                <a:spcPct val="80000"/>
              </a:lnSpc>
              <a:defRPr/>
            </a:pPr>
            <a:r>
              <a:rPr lang="en-US" dirty="0" smtClean="0"/>
              <a:t>.</a:t>
            </a:r>
            <a:r>
              <a:rPr lang="en-US" b="1" dirty="0" smtClean="0">
                <a:solidFill>
                  <a:srgbClr val="FFFF00"/>
                </a:solidFill>
              </a:rPr>
              <a:t>Be Bold:</a:t>
            </a:r>
            <a:r>
              <a:rPr lang="en-US" b="1" dirty="0" smtClean="0"/>
              <a:t> </a:t>
            </a:r>
            <a:r>
              <a:rPr lang="en-US" dirty="0" smtClean="0"/>
              <a:t>Make the strongest statements your research allows</a:t>
            </a:r>
          </a:p>
          <a:p>
            <a:pPr>
              <a:defRPr/>
            </a:pPr>
            <a:endParaRPr lang="en-US" dirty="0"/>
          </a:p>
        </p:txBody>
      </p:sp>
      <p:sp>
        <p:nvSpPr>
          <p:cNvPr id="4" name="Footer Placeholder 3"/>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z="3600" b="0" smtClean="0">
                <a:solidFill>
                  <a:srgbClr val="66FF33"/>
                </a:solidFill>
              </a:rPr>
              <a:t>Simple, clean graphics communicate </a:t>
            </a:r>
            <a:r>
              <a:rPr lang="en-US" sz="3600" b="0" i="1" smtClean="0">
                <a:solidFill>
                  <a:srgbClr val="66FF33"/>
                </a:solidFill>
              </a:rPr>
              <a:t>relationships</a:t>
            </a:r>
            <a:r>
              <a:rPr lang="en-US" sz="3600" b="0" smtClean="0">
                <a:solidFill>
                  <a:srgbClr val="66FF33"/>
                </a:solidFill>
              </a:rPr>
              <a:t> quickly</a:t>
            </a:r>
            <a:r>
              <a:rPr lang="en-US" sz="4000" smtClean="0"/>
              <a:t> </a:t>
            </a:r>
          </a:p>
        </p:txBody>
      </p:sp>
      <p:sp>
        <p:nvSpPr>
          <p:cNvPr id="17411" name="Rectangle 3"/>
          <p:cNvSpPr>
            <a:spLocks noGrp="1" noChangeArrowheads="1"/>
          </p:cNvSpPr>
          <p:nvPr>
            <p:ph idx="1"/>
          </p:nvPr>
        </p:nvSpPr>
        <p:spPr/>
        <p:txBody>
          <a:bodyPr/>
          <a:lstStyle/>
          <a:p>
            <a:pPr algn="ctr" eaLnBrk="1" hangingPunct="1">
              <a:lnSpc>
                <a:spcPct val="80000"/>
              </a:lnSpc>
              <a:buFont typeface="Wingdings" pitchFamily="2" charset="2"/>
              <a:buNone/>
              <a:defRPr/>
            </a:pPr>
            <a:r>
              <a:rPr lang="en-US" sz="2400" b="1" i="1" dirty="0" smtClean="0">
                <a:solidFill>
                  <a:srgbClr val="FFFF00"/>
                </a:solidFill>
              </a:rPr>
              <a:t>Good graphics - graphs, illustrations, photos - are the centerpiece of your poster</a:t>
            </a:r>
            <a:r>
              <a:rPr lang="en-US" sz="2400" dirty="0" smtClean="0">
                <a:solidFill>
                  <a:srgbClr val="FFFF00"/>
                </a:solidFill>
              </a:rPr>
              <a:t>. </a:t>
            </a:r>
          </a:p>
          <a:p>
            <a:pPr eaLnBrk="1" hangingPunct="1">
              <a:lnSpc>
                <a:spcPct val="80000"/>
              </a:lnSpc>
              <a:defRPr/>
            </a:pPr>
            <a:r>
              <a:rPr lang="en-US" sz="2400" dirty="0" smtClean="0"/>
              <a:t>Good graphs </a:t>
            </a:r>
            <a:r>
              <a:rPr lang="en-US" sz="2400" b="1" dirty="0" smtClean="0">
                <a:hlinkClick r:id="rId2"/>
              </a:rPr>
              <a:t>communicate relationships quickly</a:t>
            </a:r>
            <a:r>
              <a:rPr lang="en-US" sz="2400" b="1" dirty="0" smtClean="0"/>
              <a:t>.</a:t>
            </a:r>
            <a:r>
              <a:rPr lang="en-US" sz="2400" dirty="0" smtClean="0"/>
              <a:t> </a:t>
            </a:r>
          </a:p>
          <a:p>
            <a:pPr eaLnBrk="1" hangingPunct="1">
              <a:lnSpc>
                <a:spcPct val="80000"/>
              </a:lnSpc>
              <a:buFont typeface="Wingdings" pitchFamily="2" charset="2"/>
              <a:buNone/>
              <a:defRPr/>
            </a:pPr>
            <a:endParaRPr lang="en-US" sz="2400" dirty="0" smtClean="0"/>
          </a:p>
          <a:p>
            <a:pPr eaLnBrk="1" hangingPunct="1">
              <a:lnSpc>
                <a:spcPct val="80000"/>
              </a:lnSpc>
              <a:defRPr/>
            </a:pPr>
            <a:r>
              <a:rPr lang="en-US" sz="2400" dirty="0" smtClean="0"/>
              <a:t>Graphs should be </a:t>
            </a:r>
            <a:r>
              <a:rPr lang="en-US" sz="2400" b="1" dirty="0" smtClean="0">
                <a:hlinkClick r:id="rId3"/>
              </a:rPr>
              <a:t>simple and clean</a:t>
            </a:r>
            <a:r>
              <a:rPr lang="en-US" sz="2400" b="1" dirty="0" smtClean="0"/>
              <a:t>.</a:t>
            </a:r>
            <a:r>
              <a:rPr lang="en-US" sz="2400" dirty="0" smtClean="0"/>
              <a:t> </a:t>
            </a:r>
          </a:p>
          <a:p>
            <a:pPr eaLnBrk="1" hangingPunct="1">
              <a:lnSpc>
                <a:spcPct val="80000"/>
              </a:lnSpc>
              <a:buFont typeface="Wingdings" pitchFamily="2" charset="2"/>
              <a:buNone/>
              <a:defRPr/>
            </a:pPr>
            <a:endParaRPr lang="en-US" sz="2400" dirty="0" smtClean="0"/>
          </a:p>
          <a:p>
            <a:pPr eaLnBrk="1" hangingPunct="1">
              <a:lnSpc>
                <a:spcPct val="80000"/>
              </a:lnSpc>
              <a:defRPr/>
            </a:pPr>
            <a:r>
              <a:rPr lang="en-US" sz="2400" dirty="0" smtClean="0"/>
              <a:t> Write explanations directly on figures, instead of referencing from elsewhere. </a:t>
            </a:r>
          </a:p>
          <a:p>
            <a:pPr eaLnBrk="1" hangingPunct="1">
              <a:lnSpc>
                <a:spcPct val="80000"/>
              </a:lnSpc>
              <a:buFont typeface="Wingdings" pitchFamily="2" charset="2"/>
              <a:buNone/>
              <a:defRPr/>
            </a:pPr>
            <a:endParaRPr lang="en-US" sz="2400" dirty="0" smtClean="0"/>
          </a:p>
          <a:p>
            <a:pPr eaLnBrk="1" hangingPunct="1">
              <a:lnSpc>
                <a:spcPct val="80000"/>
              </a:lnSpc>
              <a:defRPr/>
            </a:pPr>
            <a:r>
              <a:rPr lang="en-US" sz="2400" b="1" dirty="0" smtClean="0">
                <a:solidFill>
                  <a:srgbClr val="FFFF00"/>
                </a:solidFill>
              </a:rPr>
              <a:t>Use simple 2-dimensional</a:t>
            </a:r>
            <a:r>
              <a:rPr lang="en-US" sz="2400" dirty="0" smtClean="0"/>
              <a:t> line graphs, bar charts, pie charts.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543800" cy="4114800"/>
          </a:xfrm>
        </p:spPr>
        <p:txBody>
          <a:bodyPr/>
          <a:lstStyle/>
          <a:p>
            <a:pPr eaLnBrk="1" hangingPunct="1">
              <a:lnSpc>
                <a:spcPct val="80000"/>
              </a:lnSpc>
              <a:defRPr/>
            </a:pPr>
            <a:r>
              <a:rPr lang="en-US" sz="2800" b="1" dirty="0" smtClean="0">
                <a:solidFill>
                  <a:srgbClr val="FFFF00"/>
                </a:solidFill>
              </a:rPr>
              <a:t>Avoid 3-dimensional graphs</a:t>
            </a:r>
            <a:r>
              <a:rPr lang="en-US" sz="2800" dirty="0" smtClean="0"/>
              <a:t> unless you're displaying 3-dimensional data - and then proceed carefully, as many 3-D graphs are difficult to interpret. </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b="1" dirty="0" smtClean="0">
                <a:solidFill>
                  <a:srgbClr val="FFFF00"/>
                </a:solidFill>
              </a:rPr>
              <a:t>Text on graphs must follow same</a:t>
            </a:r>
            <a:r>
              <a:rPr lang="en-US" sz="2800" b="1" dirty="0" smtClean="0"/>
              <a:t> </a:t>
            </a:r>
            <a:r>
              <a:rPr lang="en-US" sz="2800" b="1" dirty="0" smtClean="0">
                <a:hlinkClick r:id="rId2"/>
              </a:rPr>
              <a:t>guidelines</a:t>
            </a:r>
            <a:r>
              <a:rPr lang="en-US" sz="2800" b="1" dirty="0" smtClean="0"/>
              <a:t> </a:t>
            </a:r>
            <a:r>
              <a:rPr lang="en-US" sz="2800" b="1" dirty="0" smtClean="0">
                <a:solidFill>
                  <a:srgbClr val="FFFF00"/>
                </a:solidFill>
              </a:rPr>
              <a:t>as all other text</a:t>
            </a:r>
            <a:r>
              <a:rPr lang="en-US" sz="2800" dirty="0" smtClean="0"/>
              <a:t> so that it will be visible. </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b="1" dirty="0" smtClean="0"/>
              <a:t>Use photos</a:t>
            </a:r>
            <a:r>
              <a:rPr lang="en-US" sz="2800" dirty="0" smtClean="0"/>
              <a:t> that help deliver your message. </a:t>
            </a:r>
          </a:p>
          <a:p>
            <a:pPr eaLnBrk="1" hangingPunct="1">
              <a:lnSpc>
                <a:spcPct val="80000"/>
              </a:lnSpc>
              <a:buFont typeface="Wingdings" pitchFamily="2" charset="2"/>
              <a:buNone/>
              <a:defRPr/>
            </a:pPr>
            <a:endParaRPr lang="en-US" sz="2800" b="1" dirty="0" smtClean="0"/>
          </a:p>
          <a:p>
            <a:pPr eaLnBrk="1" hangingPunct="1">
              <a:lnSpc>
                <a:spcPct val="80000"/>
              </a:lnSpc>
              <a:defRPr/>
            </a:pPr>
            <a:r>
              <a:rPr lang="en-US" sz="2800" dirty="0" smtClean="0"/>
              <a:t>Use spot art</a:t>
            </a:r>
            <a:r>
              <a:rPr lang="en-US" sz="2800" b="1" dirty="0" smtClean="0"/>
              <a:t> - </a:t>
            </a:r>
            <a:r>
              <a:rPr lang="en-US" sz="2800" b="1" dirty="0" smtClean="0">
                <a:solidFill>
                  <a:srgbClr val="FFFF00"/>
                </a:solidFill>
              </a:rPr>
              <a:t>but not too much - to attract attention.</a:t>
            </a:r>
          </a:p>
          <a:p>
            <a:pPr>
              <a:defRPr/>
            </a:pPr>
            <a:endParaRPr lang="en-US" dirty="0"/>
          </a:p>
        </p:txBody>
      </p:sp>
      <p:sp>
        <p:nvSpPr>
          <p:cNvPr id="4" name="Footer Placeholder 3"/>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304800"/>
            <a:ext cx="7543800" cy="1279525"/>
          </a:xfrm>
        </p:spPr>
        <p:txBody>
          <a:bodyPr/>
          <a:lstStyle/>
          <a:p>
            <a:pPr eaLnBrk="1" hangingPunct="1">
              <a:defRPr/>
            </a:pPr>
            <a:r>
              <a:rPr lang="en-US" sz="4000" b="0" smtClean="0">
                <a:solidFill>
                  <a:srgbClr val="66FF33"/>
                </a:solidFill>
              </a:rPr>
              <a:t>Text should be simple, direct, and large.</a:t>
            </a:r>
            <a:r>
              <a:rPr lang="en-US" sz="4000" smtClean="0"/>
              <a:t> </a:t>
            </a:r>
          </a:p>
        </p:txBody>
      </p:sp>
      <p:sp>
        <p:nvSpPr>
          <p:cNvPr id="18435" name="Rectangle 3"/>
          <p:cNvSpPr>
            <a:spLocks noGrp="1" noChangeArrowheads="1"/>
          </p:cNvSpPr>
          <p:nvPr>
            <p:ph idx="1"/>
          </p:nvPr>
        </p:nvSpPr>
        <p:spPr>
          <a:xfrm>
            <a:off x="685800" y="1524000"/>
            <a:ext cx="8229600" cy="5562600"/>
          </a:xfrm>
        </p:spPr>
        <p:txBody>
          <a:bodyPr/>
          <a:lstStyle/>
          <a:p>
            <a:pPr algn="ctr" eaLnBrk="1" hangingPunct="1">
              <a:buFont typeface="Wingdings" pitchFamily="2" charset="2"/>
              <a:buNone/>
              <a:defRPr/>
            </a:pPr>
            <a:r>
              <a:rPr lang="en-US" sz="3600" b="1" dirty="0" smtClean="0">
                <a:solidFill>
                  <a:srgbClr val="FFFF00"/>
                </a:solidFill>
              </a:rPr>
              <a:t>Posters are a</a:t>
            </a:r>
            <a:r>
              <a:rPr lang="en-US" sz="3600" b="1" dirty="0" smtClean="0"/>
              <a:t> </a:t>
            </a:r>
            <a:r>
              <a:rPr lang="en-US" sz="3600" b="1" dirty="0" smtClean="0">
                <a:hlinkClick r:id="rId2"/>
              </a:rPr>
              <a:t>visual medium</a:t>
            </a:r>
            <a:r>
              <a:rPr lang="en-US" sz="3600" b="1" dirty="0" smtClean="0"/>
              <a:t>. </a:t>
            </a:r>
          </a:p>
          <a:p>
            <a:pPr eaLnBrk="1" hangingPunct="1">
              <a:defRPr/>
            </a:pPr>
            <a:r>
              <a:rPr lang="en-US" dirty="0" smtClean="0"/>
              <a:t> </a:t>
            </a:r>
            <a:r>
              <a:rPr lang="en-US" dirty="0" smtClean="0">
                <a:solidFill>
                  <a:srgbClr val="FFFF00"/>
                </a:solidFill>
              </a:rPr>
              <a:t>Minimize text</a:t>
            </a:r>
            <a:r>
              <a:rPr lang="en-US" dirty="0" smtClean="0"/>
              <a:t> - use images and graphs instead. </a:t>
            </a:r>
          </a:p>
          <a:p>
            <a:pPr eaLnBrk="1" hangingPunct="1">
              <a:defRPr/>
            </a:pPr>
            <a:r>
              <a:rPr lang="en-US" dirty="0" smtClean="0"/>
              <a:t>Keep text elements to 50 words or fewer. </a:t>
            </a:r>
          </a:p>
          <a:p>
            <a:pPr eaLnBrk="1" hangingPunct="1">
              <a:defRPr/>
            </a:pPr>
            <a:r>
              <a:rPr lang="en-US" dirty="0" smtClean="0">
                <a:solidFill>
                  <a:srgbClr val="FFFF00"/>
                </a:solidFill>
              </a:rPr>
              <a:t>Use phrases</a:t>
            </a:r>
            <a:r>
              <a:rPr lang="en-US" dirty="0" smtClean="0"/>
              <a:t> rather than full sentences. </a:t>
            </a:r>
          </a:p>
          <a:p>
            <a:pPr eaLnBrk="1" hangingPunct="1">
              <a:defRPr/>
            </a:pPr>
            <a:r>
              <a:rPr lang="en-US" dirty="0" smtClean="0"/>
              <a:t>Use an </a:t>
            </a:r>
            <a:r>
              <a:rPr lang="en-US" dirty="0" smtClean="0">
                <a:solidFill>
                  <a:srgbClr val="FFFF00"/>
                </a:solidFill>
              </a:rPr>
              <a:t>active voice. </a:t>
            </a:r>
          </a:p>
          <a:p>
            <a:pPr eaLnBrk="1" hangingPunct="1">
              <a:defRPr/>
            </a:pPr>
            <a:r>
              <a:rPr lang="en-US" dirty="0" smtClean="0">
                <a:solidFill>
                  <a:srgbClr val="FFFF00"/>
                </a:solidFill>
              </a:rPr>
              <a:t>Avoid </a:t>
            </a:r>
            <a:r>
              <a:rPr lang="en-US" dirty="0" err="1" smtClean="0">
                <a:solidFill>
                  <a:srgbClr val="FFFF00"/>
                </a:solidFill>
              </a:rPr>
              <a:t>jardon</a:t>
            </a:r>
            <a:r>
              <a:rPr lang="en-US" dirty="0" smtClean="0"/>
              <a:t> (depends </a:t>
            </a:r>
            <a:r>
              <a:rPr lang="en-US" dirty="0" err="1" smtClean="0"/>
              <a:t>somehwat</a:t>
            </a:r>
            <a:r>
              <a:rPr lang="en-US" dirty="0" smtClean="0"/>
              <a:t> on </a:t>
            </a:r>
            <a:r>
              <a:rPr lang="en-US" dirty="0" smtClean="0">
                <a:hlinkClick r:id="rId3"/>
              </a:rPr>
              <a:t>audience</a:t>
            </a:r>
            <a:r>
              <a:rPr lang="en-US" dirty="0" smtClean="0"/>
              <a:t>).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838200"/>
            <a:ext cx="8229600" cy="5372100"/>
          </a:xfrm>
        </p:spPr>
        <p:txBody>
          <a:bodyPr/>
          <a:lstStyle/>
          <a:p>
            <a:pPr eaLnBrk="1" hangingPunct="1">
              <a:defRPr/>
            </a:pPr>
            <a:r>
              <a:rPr lang="en-US" smtClean="0"/>
              <a:t>Left-justify text; avoid centering and right-justifying text. </a:t>
            </a:r>
          </a:p>
          <a:p>
            <a:pPr eaLnBrk="1" hangingPunct="1">
              <a:buFont typeface="Wingdings" pitchFamily="2" charset="2"/>
              <a:buNone/>
              <a:defRPr/>
            </a:pPr>
            <a:endParaRPr lang="en-US" smtClean="0"/>
          </a:p>
          <a:p>
            <a:pPr eaLnBrk="1" hangingPunct="1">
              <a:defRPr/>
            </a:pPr>
            <a:r>
              <a:rPr lang="en-US" smtClean="0"/>
              <a:t>Pay attention to text size in figures - it must also be large. </a:t>
            </a:r>
          </a:p>
          <a:p>
            <a:pPr eaLnBrk="1" hangingPunct="1">
              <a:buFont typeface="Wingdings" pitchFamily="2" charset="2"/>
              <a:buNone/>
              <a:defRPr/>
            </a:pPr>
            <a:endParaRPr lang="en-US" smtClean="0"/>
          </a:p>
          <a:p>
            <a:pPr eaLnBrk="1" hangingPunct="1">
              <a:defRPr/>
            </a:pPr>
            <a:r>
              <a:rPr lang="en-US" smtClean="0"/>
              <a:t>Title should be </a:t>
            </a:r>
            <a:r>
              <a:rPr lang="en-US" b="1" smtClean="0"/>
              <a:t>at least …cm tall.</a:t>
            </a:r>
            <a:r>
              <a:rPr lang="en-US" smtClean="0"/>
              <a:t> </a:t>
            </a:r>
          </a:p>
          <a:p>
            <a:pPr eaLnBrk="1" hangingPunct="1">
              <a:defRPr/>
            </a:pPr>
            <a:endParaRPr lang="en-US"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3200" b="0" smtClean="0">
                <a:solidFill>
                  <a:srgbClr val="66FF33"/>
                </a:solidFill>
              </a:rPr>
              <a:t>Use color to attract attention, organize, and emphasize - but don't overdo it</a:t>
            </a:r>
            <a:r>
              <a:rPr lang="en-US" sz="4000" b="0" smtClean="0">
                <a:solidFill>
                  <a:srgbClr val="66FF33"/>
                </a:solidFill>
              </a:rPr>
              <a:t>.</a:t>
            </a:r>
            <a:r>
              <a:rPr lang="en-US" sz="4000" smtClean="0"/>
              <a:t> </a:t>
            </a:r>
          </a:p>
        </p:txBody>
      </p:sp>
      <p:sp>
        <p:nvSpPr>
          <p:cNvPr id="19459" name="Rectangle 3"/>
          <p:cNvSpPr>
            <a:spLocks noGrp="1" noChangeArrowheads="1"/>
          </p:cNvSpPr>
          <p:nvPr>
            <p:ph idx="1"/>
          </p:nvPr>
        </p:nvSpPr>
        <p:spPr/>
        <p:txBody>
          <a:bodyPr/>
          <a:lstStyle/>
          <a:p>
            <a:pPr eaLnBrk="1" hangingPunct="1">
              <a:lnSpc>
                <a:spcPct val="90000"/>
              </a:lnSpc>
              <a:defRPr/>
            </a:pPr>
            <a:r>
              <a:rPr lang="en-US" sz="2800" smtClean="0"/>
              <a:t>Use a light color background and dark color letters for contrast. </a:t>
            </a:r>
          </a:p>
          <a:p>
            <a:pPr eaLnBrk="1" hangingPunct="1">
              <a:lnSpc>
                <a:spcPct val="90000"/>
              </a:lnSpc>
              <a:defRPr/>
            </a:pPr>
            <a:r>
              <a:rPr lang="en-US" sz="2800" smtClean="0"/>
              <a:t>Avoid dark backgrounds with light letters - very tiring to read. </a:t>
            </a:r>
          </a:p>
          <a:p>
            <a:pPr eaLnBrk="1" hangingPunct="1">
              <a:lnSpc>
                <a:spcPct val="90000"/>
              </a:lnSpc>
              <a:defRPr/>
            </a:pPr>
            <a:r>
              <a:rPr lang="en-US" sz="2800" smtClean="0"/>
              <a:t>Stick to a theme of 2 or 3 colors - much more will overload and confuse viewers. </a:t>
            </a:r>
          </a:p>
          <a:p>
            <a:pPr eaLnBrk="1" hangingPunct="1">
              <a:lnSpc>
                <a:spcPct val="90000"/>
              </a:lnSpc>
              <a:defRPr/>
            </a:pPr>
            <a:r>
              <a:rPr lang="en-US" sz="2800" smtClean="0"/>
              <a:t>If you use multiple colors, use them in a consistent pattern - otherwise viewers will spend their time wondering what the pattern is rather than reading your poster.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533400" y="1066800"/>
            <a:ext cx="8229600" cy="4533900"/>
          </a:xfrm>
        </p:spPr>
        <p:txBody>
          <a:bodyPr/>
          <a:lstStyle/>
          <a:p>
            <a:pPr eaLnBrk="1" hangingPunct="1">
              <a:defRPr/>
            </a:pPr>
            <a:r>
              <a:rPr lang="en-US" b="1" smtClean="0">
                <a:solidFill>
                  <a:srgbClr val="FFFF00"/>
                </a:solidFill>
              </a:rPr>
              <a:t>It avoids visual chaos, with many jagged edges or various-sized boards that distract the viewer</a:t>
            </a:r>
            <a:endParaRPr lang="en-US" b="1" smtClean="0">
              <a:solidFill>
                <a:srgbClr val="66FF33"/>
              </a:solidFill>
            </a:endParaRPr>
          </a:p>
          <a:p>
            <a:pPr eaLnBrk="1" hangingPunct="1">
              <a:buFont typeface="Wingdings" pitchFamily="2" charset="2"/>
              <a:buNone/>
              <a:defRPr/>
            </a:pPr>
            <a:endParaRPr lang="en-US" b="1" smtClean="0">
              <a:solidFill>
                <a:srgbClr val="66FF33"/>
              </a:solidFill>
            </a:endParaRPr>
          </a:p>
          <a:p>
            <a:pPr eaLnBrk="1" hangingPunct="1">
              <a:defRPr/>
            </a:pPr>
            <a:r>
              <a:rPr lang="en-US" b="1" smtClean="0">
                <a:solidFill>
                  <a:srgbClr val="66FF33"/>
                </a:solidFill>
              </a:rPr>
              <a:t>Instead, it guides the viewer by using a visual logic, with an hierarchical structure that emphasizes the main points</a:t>
            </a: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533400" y="990600"/>
            <a:ext cx="8229600" cy="4533900"/>
          </a:xfrm>
        </p:spPr>
        <p:txBody>
          <a:bodyPr/>
          <a:lstStyle/>
          <a:p>
            <a:pPr eaLnBrk="1" hangingPunct="1">
              <a:lnSpc>
                <a:spcPct val="80000"/>
              </a:lnSpc>
              <a:defRPr/>
            </a:pPr>
            <a:r>
              <a:rPr lang="en-US" sz="2800" smtClean="0"/>
              <a:t>Overly bright colors will attract attention - and then wear out readers' eyes. </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solidFill>
                  <a:srgbClr val="66FF33"/>
                </a:solidFill>
              </a:rPr>
              <a:t>Consider people who have problems differentiating colors, especially when designing graphics - one of the most common is an inability to tell green from red. </a:t>
            </a:r>
          </a:p>
          <a:p>
            <a:pPr eaLnBrk="1" hangingPunct="1">
              <a:lnSpc>
                <a:spcPct val="80000"/>
              </a:lnSpc>
              <a:buFont typeface="Wingdings" pitchFamily="2" charset="2"/>
              <a:buNone/>
              <a:defRPr/>
            </a:pPr>
            <a:endParaRPr lang="en-US" sz="2800" smtClean="0">
              <a:solidFill>
                <a:srgbClr val="66FF33"/>
              </a:solidFill>
            </a:endParaRPr>
          </a:p>
          <a:p>
            <a:pPr eaLnBrk="1" hangingPunct="1">
              <a:lnSpc>
                <a:spcPct val="80000"/>
              </a:lnSpc>
              <a:defRPr/>
            </a:pPr>
            <a:r>
              <a:rPr lang="en-US" sz="2800" smtClean="0"/>
              <a:t>Consider people who have problems differentiating colors, especially when designing graphics - one of the most common is an inability to tell green from red. </a:t>
            </a:r>
          </a:p>
          <a:p>
            <a:pPr eaLnBrk="1" hangingPunct="1">
              <a:lnSpc>
                <a:spcPct val="80000"/>
              </a:lnSpc>
              <a:defRPr/>
            </a:pPr>
            <a:endParaRPr lang="en-US" sz="2800"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2400" dirty="0" smtClean="0">
                <a:solidFill>
                  <a:srgbClr val="66FF33"/>
                </a:solidFill>
              </a:rPr>
              <a:t>If it doesn't provide critical support for your main message, ELIMINATE IT!</a:t>
            </a:r>
            <a:r>
              <a:rPr lang="en-US" sz="2400" dirty="0" smtClean="0"/>
              <a:t> </a:t>
            </a:r>
          </a:p>
        </p:txBody>
      </p:sp>
      <p:sp>
        <p:nvSpPr>
          <p:cNvPr id="20483" name="Rectangle 3"/>
          <p:cNvSpPr>
            <a:spLocks noGrp="1" noChangeArrowheads="1"/>
          </p:cNvSpPr>
          <p:nvPr>
            <p:ph idx="1"/>
          </p:nvPr>
        </p:nvSpPr>
        <p:spPr>
          <a:xfrm>
            <a:off x="457200" y="2133600"/>
            <a:ext cx="8229600" cy="2819400"/>
          </a:xfrm>
        </p:spPr>
        <p:txBody>
          <a:bodyPr/>
          <a:lstStyle/>
          <a:p>
            <a:pPr algn="ctr" eaLnBrk="1" hangingPunct="1">
              <a:lnSpc>
                <a:spcPct val="80000"/>
              </a:lnSpc>
              <a:buFont typeface="Wingdings" pitchFamily="2" charset="2"/>
              <a:buNone/>
              <a:defRPr/>
            </a:pPr>
            <a:r>
              <a:rPr lang="en-US" sz="2800" b="1" i="1" dirty="0" smtClean="0"/>
              <a:t>Edit! Edit! Edit ruthlessly! to reduce text.</a:t>
            </a:r>
            <a:r>
              <a:rPr lang="en-US" sz="2800" dirty="0" smtClean="0"/>
              <a:t> </a:t>
            </a:r>
          </a:p>
          <a:p>
            <a:pPr algn="ct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Edit all text to simplify verbiage, to reduce sentence complexity, and to delete details. </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If it's not relevant to your message, remove it! </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Have colleagues comment on drafts. Print a </a:t>
            </a:r>
            <a:r>
              <a:rPr lang="en-US" sz="2800" dirty="0" smtClean="0">
                <a:hlinkClick r:id="rId2"/>
              </a:rPr>
              <a:t>small version</a:t>
            </a:r>
            <a:r>
              <a:rPr lang="en-US" sz="2800" dirty="0" smtClean="0"/>
              <a:t> and circulate for comment, or</a:t>
            </a:r>
            <a:endParaRPr lang="en-US" sz="2800" b="1" dirty="0" smtClean="0"/>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43000"/>
            <a:ext cx="7543800" cy="4114800"/>
          </a:xfrm>
        </p:spPr>
        <p:txBody>
          <a:bodyPr/>
          <a:lstStyle/>
          <a:p>
            <a:pPr eaLnBrk="1" hangingPunct="1">
              <a:lnSpc>
                <a:spcPct val="80000"/>
              </a:lnSpc>
              <a:defRPr/>
            </a:pPr>
            <a:r>
              <a:rPr lang="en-US" dirty="0" smtClean="0"/>
              <a:t>hang a full-size draft with pens and invite them to critique. </a:t>
            </a:r>
          </a:p>
          <a:p>
            <a:pPr eaLnBrk="1" hangingPunct="1">
              <a:lnSpc>
                <a:spcPct val="80000"/>
              </a:lnSpc>
              <a:buFont typeface="Wingdings" pitchFamily="2" charset="2"/>
              <a:buNone/>
              <a:defRPr/>
            </a:pPr>
            <a:endParaRPr lang="en-US" dirty="0" smtClean="0"/>
          </a:p>
          <a:p>
            <a:pPr eaLnBrk="1" hangingPunct="1">
              <a:lnSpc>
                <a:spcPct val="80000"/>
              </a:lnSpc>
              <a:defRPr/>
            </a:pPr>
            <a:r>
              <a:rPr lang="en-US" dirty="0" smtClean="0">
                <a:hlinkClick r:id="rId2"/>
              </a:rPr>
              <a:t>Evaluate</a:t>
            </a:r>
            <a:r>
              <a:rPr lang="en-US" dirty="0" smtClean="0"/>
              <a:t> your work - try the </a:t>
            </a:r>
            <a:r>
              <a:rPr lang="en-US" dirty="0" smtClean="0">
                <a:hlinkClick r:id="rId3"/>
              </a:rPr>
              <a:t>60 second evaluation</a:t>
            </a:r>
            <a:r>
              <a:rPr lang="en-US" dirty="0" smtClean="0"/>
              <a:t>. </a:t>
            </a:r>
          </a:p>
          <a:p>
            <a:pPr eaLnBrk="1" hangingPunct="1">
              <a:lnSpc>
                <a:spcPct val="80000"/>
              </a:lnSpc>
              <a:buFont typeface="Wingdings" pitchFamily="2" charset="2"/>
              <a:buNone/>
              <a:defRPr/>
            </a:pPr>
            <a:endParaRPr lang="en-US" dirty="0" smtClean="0"/>
          </a:p>
          <a:p>
            <a:pPr eaLnBrk="1" hangingPunct="1">
              <a:lnSpc>
                <a:spcPct val="80000"/>
              </a:lnSpc>
              <a:defRPr/>
            </a:pPr>
            <a:r>
              <a:rPr lang="en-US" dirty="0" smtClean="0"/>
              <a:t>Are your objective and main message obvious? </a:t>
            </a:r>
          </a:p>
          <a:p>
            <a:pPr eaLnBrk="1" hangingPunct="1">
              <a:lnSpc>
                <a:spcPct val="80000"/>
              </a:lnSpc>
              <a:buFont typeface="Wingdings" pitchFamily="2" charset="2"/>
              <a:buNone/>
              <a:defRPr/>
            </a:pPr>
            <a:endParaRPr lang="en-US" b="1" dirty="0" smtClean="0"/>
          </a:p>
          <a:p>
            <a:pPr eaLnBrk="1" hangingPunct="1">
              <a:lnSpc>
                <a:spcPct val="80000"/>
              </a:lnSpc>
              <a:defRPr/>
            </a:pPr>
            <a:r>
              <a:rPr lang="en-US" b="1" dirty="0" smtClean="0"/>
              <a:t>Will readers be able to contact you?</a:t>
            </a:r>
          </a:p>
          <a:p>
            <a:pPr>
              <a:defRPr/>
            </a:pPr>
            <a:endParaRPr lang="en-US" dirty="0"/>
          </a:p>
        </p:txBody>
      </p:sp>
      <p:sp>
        <p:nvSpPr>
          <p:cNvPr id="4" name="Footer Placeholder 3"/>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304800"/>
            <a:ext cx="6781800" cy="1143000"/>
          </a:xfrm>
        </p:spPr>
        <p:txBody>
          <a:bodyPr/>
          <a:lstStyle/>
          <a:p>
            <a:pPr eaLnBrk="1" hangingPunct="1">
              <a:defRPr/>
            </a:pPr>
            <a:r>
              <a:rPr lang="en-US" sz="3200" dirty="0" smtClean="0">
                <a:solidFill>
                  <a:srgbClr val="66FF33"/>
                </a:solidFill>
              </a:rPr>
              <a:t>Use the graphics on your poster to support conversations with colleagues.</a:t>
            </a:r>
            <a:r>
              <a:rPr lang="en-US" sz="4000" dirty="0" smtClean="0"/>
              <a:t> </a:t>
            </a:r>
          </a:p>
        </p:txBody>
      </p:sp>
      <p:sp>
        <p:nvSpPr>
          <p:cNvPr id="21507" name="Rectangle 3"/>
          <p:cNvSpPr>
            <a:spLocks noGrp="1" noChangeArrowheads="1"/>
          </p:cNvSpPr>
          <p:nvPr>
            <p:ph idx="1"/>
          </p:nvPr>
        </p:nvSpPr>
        <p:spPr/>
        <p:txBody>
          <a:bodyPr/>
          <a:lstStyle/>
          <a:p>
            <a:pPr algn="ctr" eaLnBrk="1" hangingPunct="1">
              <a:buFont typeface="Wingdings" pitchFamily="2" charset="2"/>
              <a:buNone/>
              <a:defRPr/>
            </a:pPr>
            <a:r>
              <a:rPr lang="en-US" sz="2800" b="1" i="1" dirty="0" smtClean="0">
                <a:solidFill>
                  <a:srgbClr val="FFFF00"/>
                </a:solidFill>
              </a:rPr>
              <a:t>Focus on the evidence: your graphics </a:t>
            </a:r>
          </a:p>
          <a:p>
            <a:pPr eaLnBrk="1" hangingPunct="1">
              <a:defRPr/>
            </a:pPr>
            <a:r>
              <a:rPr lang="en-US" sz="2800" dirty="0" smtClean="0"/>
              <a:t>Arrive early at the display site. </a:t>
            </a:r>
          </a:p>
          <a:p>
            <a:pPr eaLnBrk="1" hangingPunct="1">
              <a:defRPr/>
            </a:pPr>
            <a:r>
              <a:rPr lang="en-US" sz="2800" dirty="0" smtClean="0"/>
              <a:t>Unless you're confident the organizers will have proper supplies, bring a </a:t>
            </a:r>
            <a:r>
              <a:rPr lang="en-US" sz="2800" dirty="0" smtClean="0">
                <a:solidFill>
                  <a:srgbClr val="FFFF00"/>
                </a:solidFill>
                <a:hlinkClick r:id="rId2"/>
              </a:rPr>
              <a:t>poster hanging </a:t>
            </a:r>
            <a:r>
              <a:rPr lang="en-US" sz="2800" dirty="0" smtClean="0">
                <a:hlinkClick r:id="rId2"/>
              </a:rPr>
              <a:t>kit</a:t>
            </a:r>
            <a:r>
              <a:rPr lang="en-US" sz="2800" dirty="0" smtClean="0"/>
              <a:t> with you. </a:t>
            </a:r>
          </a:p>
          <a:p>
            <a:pPr eaLnBrk="1" hangingPunct="1">
              <a:defRPr/>
            </a:pPr>
            <a:r>
              <a:rPr lang="en-US" sz="2800" dirty="0" smtClean="0"/>
              <a:t>Hang your poster square and neat. </a:t>
            </a:r>
          </a:p>
          <a:p>
            <a:pPr eaLnBrk="1" hangingPunct="1">
              <a:defRPr/>
            </a:pPr>
            <a:r>
              <a:rPr lang="en-US" sz="2800" dirty="0" smtClean="0"/>
              <a:t> Make sure you're at your poster during your assigned presentation time.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33400" y="1066800"/>
            <a:ext cx="8229600" cy="4876800"/>
          </a:xfrm>
        </p:spPr>
        <p:txBody>
          <a:bodyPr/>
          <a:lstStyle/>
          <a:p>
            <a:pPr eaLnBrk="1" hangingPunct="1">
              <a:lnSpc>
                <a:spcPct val="80000"/>
              </a:lnSpc>
              <a:buFont typeface="Wingdings" pitchFamily="2" charset="2"/>
              <a:buNone/>
              <a:defRPr/>
            </a:pPr>
            <a:r>
              <a:rPr lang="en-US" sz="2800" b="1" dirty="0" smtClean="0">
                <a:solidFill>
                  <a:srgbClr val="66FF33"/>
                </a:solidFill>
              </a:rPr>
              <a:t>You want people to remember you and your work!</a:t>
            </a:r>
            <a:r>
              <a:rPr lang="en-US" sz="2800" dirty="0" smtClean="0"/>
              <a:t> </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Bring copies of a handout for your readers. It should include a miniature version of your poster and more detailed information about your work, in an illustrated narrative form. </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Consider doing this on an 10x21 cm sheet of paper, folded in half. This allows three pages of information, in addition to the miniature of your poster. </a:t>
            </a:r>
          </a:p>
          <a:p>
            <a:pPr eaLnBrk="1" hangingPunct="1">
              <a:lnSpc>
                <a:spcPct val="80000"/>
              </a:lnSpc>
              <a:defRPr/>
            </a:pPr>
            <a:endParaRPr lang="en-US" sz="2800" dirty="0"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lnSpc>
                <a:spcPct val="80000"/>
              </a:lnSpc>
              <a:defRPr/>
            </a:pPr>
            <a:r>
              <a:rPr lang="en-US" dirty="0" smtClean="0"/>
              <a:t>Put handouts, business cards, reprints nearby - on a table or in an envelope hung with the poster. </a:t>
            </a:r>
          </a:p>
          <a:p>
            <a:pPr eaLnBrk="1" hangingPunct="1">
              <a:lnSpc>
                <a:spcPct val="80000"/>
              </a:lnSpc>
              <a:buFont typeface="Wingdings" pitchFamily="2" charset="2"/>
              <a:buNone/>
              <a:defRPr/>
            </a:pPr>
            <a:endParaRPr lang="en-US" dirty="0" smtClean="0"/>
          </a:p>
          <a:p>
            <a:pPr eaLnBrk="1" hangingPunct="1">
              <a:lnSpc>
                <a:spcPct val="80000"/>
              </a:lnSpc>
              <a:defRPr/>
            </a:pPr>
            <a:r>
              <a:rPr lang="en-US" dirty="0" smtClean="0"/>
              <a:t>Restock supplies periodically, if poster is up for a long time. </a:t>
            </a:r>
          </a:p>
          <a:p>
            <a:pPr eaLnBrk="1" hangingPunct="1">
              <a:lnSpc>
                <a:spcPct val="80000"/>
              </a:lnSpc>
              <a:buFont typeface="Wingdings" pitchFamily="2" charset="2"/>
              <a:buNone/>
              <a:defRPr/>
            </a:pPr>
            <a:endParaRPr lang="en-US" dirty="0" smtClean="0"/>
          </a:p>
          <a:p>
            <a:pPr eaLnBrk="1" hangingPunct="1">
              <a:lnSpc>
                <a:spcPct val="80000"/>
              </a:lnSpc>
              <a:defRPr/>
            </a:pPr>
            <a:r>
              <a:rPr lang="en-US" dirty="0" smtClean="0"/>
              <a:t>Consider leaving a pen and pad inviting comments from viewers </a:t>
            </a:r>
          </a:p>
          <a:p>
            <a:pPr>
              <a:defRPr/>
            </a:pPr>
            <a:endParaRPr lang="en-US" dirty="0"/>
          </a:p>
        </p:txBody>
      </p:sp>
      <p:sp>
        <p:nvSpPr>
          <p:cNvPr id="4" name="Footer Placeholder 3"/>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685800"/>
            <a:ext cx="8229600" cy="1143000"/>
          </a:xfrm>
        </p:spPr>
        <p:txBody>
          <a:bodyPr/>
          <a:lstStyle/>
          <a:p>
            <a:pPr eaLnBrk="1" hangingPunct="1">
              <a:defRPr/>
            </a:pPr>
            <a:r>
              <a:rPr lang="en-US" sz="2800" b="0" u="sng" smtClean="0">
                <a:solidFill>
                  <a:srgbClr val="66FF33"/>
                </a:solidFill>
              </a:rPr>
              <a:t>Best Practices in Planning and Design:</a:t>
            </a:r>
            <a:r>
              <a:rPr lang="en-US" sz="4000" b="0" u="sng" smtClean="0">
                <a:solidFill>
                  <a:srgbClr val="66FF33"/>
                </a:solidFill>
              </a:rPr>
              <a:t/>
            </a:r>
            <a:br>
              <a:rPr lang="en-US" sz="4000" b="0" u="sng" smtClean="0">
                <a:solidFill>
                  <a:srgbClr val="66FF33"/>
                </a:solidFill>
              </a:rPr>
            </a:br>
            <a:r>
              <a:rPr lang="en-US" sz="4000" u="sng" smtClean="0"/>
              <a:t/>
            </a:r>
            <a:br>
              <a:rPr lang="en-US" sz="4000" u="sng" smtClean="0"/>
            </a:br>
            <a:endParaRPr lang="en-US" sz="4000" u="sng" smtClean="0"/>
          </a:p>
        </p:txBody>
      </p:sp>
      <p:sp>
        <p:nvSpPr>
          <p:cNvPr id="22531" name="Rectangle 3"/>
          <p:cNvSpPr>
            <a:spLocks noGrp="1" noChangeArrowheads="1"/>
          </p:cNvSpPr>
          <p:nvPr>
            <p:ph idx="1"/>
          </p:nvPr>
        </p:nvSpPr>
        <p:spPr>
          <a:xfrm>
            <a:off x="457200" y="1600200"/>
            <a:ext cx="8229600" cy="4648200"/>
          </a:xfrm>
        </p:spPr>
        <p:txBody>
          <a:bodyPr/>
          <a:lstStyle/>
          <a:p>
            <a:pPr eaLnBrk="1" hangingPunct="1">
              <a:buFont typeface="Wingdings" pitchFamily="2" charset="2"/>
              <a:buNone/>
              <a:defRPr/>
            </a:pPr>
            <a:r>
              <a:rPr lang="en-US" sz="2800" b="1" i="1" smtClean="0"/>
              <a:t>No matter what the discipline or stage of the research process being presented, an effective poster is:</a:t>
            </a:r>
          </a:p>
          <a:p>
            <a:pPr eaLnBrk="1" hangingPunct="1">
              <a:defRPr/>
            </a:pPr>
            <a:r>
              <a:rPr lang="en-US" smtClean="0"/>
              <a:t>attractive </a:t>
            </a:r>
          </a:p>
          <a:p>
            <a:pPr eaLnBrk="1" hangingPunct="1">
              <a:defRPr/>
            </a:pPr>
            <a:r>
              <a:rPr lang="en-US" smtClean="0"/>
              <a:t>well-organized </a:t>
            </a:r>
          </a:p>
          <a:p>
            <a:pPr eaLnBrk="1" hangingPunct="1">
              <a:defRPr/>
            </a:pPr>
            <a:r>
              <a:rPr lang="en-US" smtClean="0"/>
              <a:t>self-explanatory </a:t>
            </a:r>
          </a:p>
          <a:p>
            <a:pPr eaLnBrk="1" hangingPunct="1">
              <a:defRPr/>
            </a:pPr>
            <a:r>
              <a:rPr lang="en-US" smtClean="0"/>
              <a:t>careful in linking text and imagery </a:t>
            </a:r>
          </a:p>
          <a:p>
            <a:pPr eaLnBrk="1" hangingPunct="1">
              <a:defRPr/>
            </a:pPr>
            <a:r>
              <a:rPr lang="en-US" smtClean="0"/>
              <a:t>appropriate to the audience at hand</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304800"/>
            <a:ext cx="8229600" cy="1295400"/>
          </a:xfrm>
        </p:spPr>
        <p:txBody>
          <a:bodyPr/>
          <a:lstStyle/>
          <a:p>
            <a:pPr eaLnBrk="1" hangingPunct="1">
              <a:defRPr/>
            </a:pPr>
            <a:r>
              <a:rPr lang="en-US" sz="2400" dirty="0" smtClean="0">
                <a:solidFill>
                  <a:srgbClr val="66FF33"/>
                </a:solidFill>
              </a:rPr>
              <a:t>Follow the 5 steps below when you design your poster, and you'll be more likely to achieve all of these characteristics of effective posters</a:t>
            </a:r>
            <a:r>
              <a:rPr lang="en-US" sz="4000" dirty="0" smtClean="0">
                <a:solidFill>
                  <a:srgbClr val="66FF33"/>
                </a:solidFill>
              </a:rPr>
              <a:t>.</a:t>
            </a:r>
            <a:r>
              <a:rPr lang="en-US" sz="4000" dirty="0" smtClean="0"/>
              <a:t> </a:t>
            </a:r>
          </a:p>
        </p:txBody>
      </p:sp>
      <p:sp>
        <p:nvSpPr>
          <p:cNvPr id="23555" name="Rectangle 3"/>
          <p:cNvSpPr>
            <a:spLocks noGrp="1" noChangeArrowheads="1"/>
          </p:cNvSpPr>
          <p:nvPr>
            <p:ph idx="1"/>
          </p:nvPr>
        </p:nvSpPr>
        <p:spPr>
          <a:xfrm>
            <a:off x="533400" y="1905000"/>
            <a:ext cx="8229600" cy="3124200"/>
          </a:xfrm>
        </p:spPr>
        <p:txBody>
          <a:bodyPr/>
          <a:lstStyle/>
          <a:p>
            <a:pPr eaLnBrk="1" hangingPunct="1">
              <a:lnSpc>
                <a:spcPct val="80000"/>
              </a:lnSpc>
              <a:defRPr/>
            </a:pPr>
            <a:r>
              <a:rPr lang="en-US" sz="2800" b="1" dirty="0" smtClean="0">
                <a:solidFill>
                  <a:srgbClr val="66FF33"/>
                </a:solidFill>
              </a:rPr>
              <a:t>Step 1:</a:t>
            </a:r>
            <a:r>
              <a:rPr lang="en-US" sz="2800" dirty="0" smtClean="0"/>
              <a:t> Determine the single most important message of your poster by asking yourself: If my viewer carries away one idea, what do I want it to be? Or, what is the big, take-home message that I want to convey? </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The answer will be the central theme that determines your entire poster design. It should be clearly expressed in the title (which should be the largest piece of text on the poster, readable from at least 5 feet away), and should be supported in every element that you decide to include in the poster design.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838200"/>
            <a:ext cx="8229600" cy="1143000"/>
          </a:xfrm>
        </p:spPr>
        <p:txBody>
          <a:bodyPr/>
          <a:lstStyle/>
          <a:p>
            <a:pPr eaLnBrk="1" hangingPunct="1">
              <a:defRPr/>
            </a:pPr>
            <a:r>
              <a:rPr lang="en-US" sz="2400" b="0" smtClean="0">
                <a:solidFill>
                  <a:srgbClr val="66FF33"/>
                </a:solidFill>
              </a:rPr>
              <a:t>Step 2: Decide the major sections of information that you will include to support your main point, and organize these into a logical flow of information. </a:t>
            </a:r>
            <a:br>
              <a:rPr lang="en-US" sz="2400" b="0" smtClean="0">
                <a:solidFill>
                  <a:srgbClr val="66FF33"/>
                </a:solidFill>
              </a:rPr>
            </a:br>
            <a:r>
              <a:rPr lang="en-US" sz="4000" smtClean="0"/>
              <a:t/>
            </a:r>
            <a:br>
              <a:rPr lang="en-US" sz="4000" smtClean="0"/>
            </a:br>
            <a:endParaRPr lang="en-US" sz="4000" smtClean="0"/>
          </a:p>
        </p:txBody>
      </p:sp>
      <p:sp>
        <p:nvSpPr>
          <p:cNvPr id="24579" name="Rectangle 3"/>
          <p:cNvSpPr>
            <a:spLocks noGrp="1" noChangeArrowheads="1"/>
          </p:cNvSpPr>
          <p:nvPr>
            <p:ph idx="1"/>
          </p:nvPr>
        </p:nvSpPr>
        <p:spPr/>
        <p:txBody>
          <a:bodyPr/>
          <a:lstStyle/>
          <a:p>
            <a:pPr eaLnBrk="1" hangingPunct="1">
              <a:defRPr/>
            </a:pPr>
            <a:r>
              <a:rPr lang="en-US" b="1" dirty="0" smtClean="0">
                <a:solidFill>
                  <a:srgbClr val="FFFF00"/>
                </a:solidFill>
              </a:rPr>
              <a:t>Effective research posters include sections such as:</a:t>
            </a:r>
            <a:r>
              <a:rPr lang="en-US" dirty="0" smtClean="0">
                <a:solidFill>
                  <a:srgbClr val="FFFF00"/>
                </a:solidFill>
              </a:rPr>
              <a:t> </a:t>
            </a:r>
            <a:r>
              <a:rPr lang="en-US" dirty="0" smtClean="0"/>
              <a:t/>
            </a:r>
            <a:br>
              <a:rPr lang="en-US" dirty="0" smtClean="0"/>
            </a:br>
            <a:r>
              <a:rPr lang="en-US" dirty="0" smtClean="0"/>
              <a:t>• a statement of the problem or question investigated</a:t>
            </a:r>
            <a:br>
              <a:rPr lang="en-US" dirty="0" smtClean="0"/>
            </a:br>
            <a:r>
              <a:rPr lang="en-US" dirty="0" smtClean="0"/>
              <a:t>• a description of the method used (if relevant)</a:t>
            </a:r>
            <a:br>
              <a:rPr lang="en-US" dirty="0" smtClean="0"/>
            </a:br>
            <a:r>
              <a:rPr lang="en-US" dirty="0" smtClean="0"/>
              <a:t>• results or conclusions,</a:t>
            </a:r>
            <a:br>
              <a:rPr lang="en-US" dirty="0" smtClean="0"/>
            </a:br>
            <a:r>
              <a:rPr lang="en-US" dirty="0" smtClean="0"/>
              <a:t>• or, if this is a work in progress, next steps or future directions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685800"/>
            <a:ext cx="8229600" cy="1143000"/>
          </a:xfrm>
        </p:spPr>
        <p:txBody>
          <a:bodyPr/>
          <a:lstStyle/>
          <a:p>
            <a:pPr eaLnBrk="1" hangingPunct="1">
              <a:defRPr/>
            </a:pPr>
            <a:r>
              <a:rPr lang="en-US" sz="3200" b="0" dirty="0" smtClean="0">
                <a:solidFill>
                  <a:srgbClr val="FFFF00"/>
                </a:solidFill>
              </a:rPr>
              <a:t>Effective public service posters include sections such as: </a:t>
            </a:r>
            <a:r>
              <a:rPr lang="en-US" sz="4000" dirty="0" smtClean="0">
                <a:solidFill>
                  <a:srgbClr val="66FF33"/>
                </a:solidFill>
              </a:rPr>
              <a:t/>
            </a:r>
            <a:br>
              <a:rPr lang="en-US" sz="4000" dirty="0" smtClean="0">
                <a:solidFill>
                  <a:srgbClr val="66FF33"/>
                </a:solidFill>
              </a:rPr>
            </a:br>
            <a:endParaRPr lang="en-US" sz="4000" dirty="0" smtClean="0">
              <a:solidFill>
                <a:srgbClr val="66FF33"/>
              </a:solidFill>
            </a:endParaRPr>
          </a:p>
        </p:txBody>
      </p:sp>
      <p:sp>
        <p:nvSpPr>
          <p:cNvPr id="25603" name="Rectangle 3"/>
          <p:cNvSpPr>
            <a:spLocks noGrp="1" noChangeArrowheads="1"/>
          </p:cNvSpPr>
          <p:nvPr>
            <p:ph idx="1"/>
          </p:nvPr>
        </p:nvSpPr>
        <p:spPr/>
        <p:txBody>
          <a:bodyPr/>
          <a:lstStyle/>
          <a:p>
            <a:pPr eaLnBrk="1" hangingPunct="1">
              <a:defRPr/>
            </a:pPr>
            <a:r>
              <a:rPr lang="en-US" smtClean="0"/>
              <a:t> social problem or community need addressed</a:t>
            </a:r>
          </a:p>
          <a:p>
            <a:pPr eaLnBrk="1" hangingPunct="1">
              <a:defRPr/>
            </a:pPr>
            <a:r>
              <a:rPr lang="en-US" smtClean="0"/>
              <a:t> how you addressed it through your summer service work</a:t>
            </a:r>
          </a:p>
          <a:p>
            <a:pPr eaLnBrk="1" hangingPunct="1">
              <a:defRPr/>
            </a:pPr>
            <a:r>
              <a:rPr lang="en-US" smtClean="0"/>
              <a:t> future directions for the work (for you or the organization)</a:t>
            </a:r>
          </a:p>
          <a:p>
            <a:pPr eaLnBrk="1" hangingPunct="1">
              <a:defRPr/>
            </a:pPr>
            <a:r>
              <a:rPr lang="en-US" smtClean="0"/>
              <a:t> connections between your service and future academic and/or career plans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609600"/>
            <a:ext cx="8229600" cy="5562600"/>
          </a:xfrm>
        </p:spPr>
        <p:txBody>
          <a:bodyPr/>
          <a:lstStyle/>
          <a:p>
            <a:pPr eaLnBrk="1" hangingPunct="1">
              <a:defRPr/>
            </a:pPr>
            <a:r>
              <a:rPr lang="en-US" b="1" smtClean="0">
                <a:solidFill>
                  <a:srgbClr val="66FF33"/>
                </a:solidFill>
              </a:rPr>
              <a:t>It displays the essential content - the messages - in the title, main headings and graphics </a:t>
            </a:r>
          </a:p>
          <a:p>
            <a:pPr eaLnBrk="1" hangingPunct="1">
              <a:buFont typeface="Wingdings" pitchFamily="2" charset="2"/>
              <a:buNone/>
              <a:defRPr/>
            </a:pPr>
            <a:endParaRPr lang="en-US" b="1" smtClean="0">
              <a:solidFill>
                <a:srgbClr val="66FF33"/>
              </a:solidFill>
            </a:endParaRPr>
          </a:p>
          <a:p>
            <a:pPr eaLnBrk="1" hangingPunct="1">
              <a:defRPr/>
            </a:pPr>
            <a:r>
              <a:rPr lang="en-US" b="1" smtClean="0">
                <a:solidFill>
                  <a:srgbClr val="FFFF00"/>
                </a:solidFill>
              </a:rPr>
              <a:t>It indicates the relative importance of elements graphically: each main point is stated in large type-face headings; details are subordinated visually, using smaller type-face </a:t>
            </a:r>
          </a:p>
          <a:p>
            <a:pPr eaLnBrk="1" hangingPunct="1">
              <a:defRPr/>
            </a:pPr>
            <a:endParaRPr lang="en-US"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04800" y="1219200"/>
            <a:ext cx="8229600" cy="4533900"/>
          </a:xfrm>
        </p:spPr>
        <p:txBody>
          <a:bodyPr/>
          <a:lstStyle/>
          <a:p>
            <a:pPr eaLnBrk="1" hangingPunct="1">
              <a:defRPr/>
            </a:pPr>
            <a:r>
              <a:rPr lang="en-US" sz="2800" smtClean="0"/>
              <a:t>But you should adapt these section categories according to your project, method, and stage. </a:t>
            </a:r>
          </a:p>
          <a:p>
            <a:pPr eaLnBrk="1" hangingPunct="1">
              <a:buFont typeface="Wingdings" pitchFamily="2" charset="2"/>
              <a:buNone/>
              <a:defRPr/>
            </a:pPr>
            <a:endParaRPr lang="en-US" sz="2800" smtClean="0"/>
          </a:p>
          <a:p>
            <a:pPr eaLnBrk="1" hangingPunct="1">
              <a:defRPr/>
            </a:pPr>
            <a:r>
              <a:rPr lang="en-US" sz="2800" smtClean="0"/>
              <a:t>The important point is that your information be divided into chunks and blocks, and then organized into a self-explanatory, logical progression that someone can understand even in your absence.</a:t>
            </a:r>
            <a:br>
              <a:rPr lang="en-US" sz="2800" smtClean="0"/>
            </a:br>
            <a:r>
              <a:rPr lang="en-US" sz="2800" smtClean="0"/>
              <a:t/>
            </a:r>
            <a:br>
              <a:rPr lang="en-US" sz="2800" smtClean="0"/>
            </a:br>
            <a:endParaRPr lang="en-US" sz="2800"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990600"/>
            <a:ext cx="8229600" cy="4525963"/>
          </a:xfrm>
        </p:spPr>
        <p:txBody>
          <a:bodyPr/>
          <a:lstStyle/>
          <a:p>
            <a:pPr eaLnBrk="1" hangingPunct="1">
              <a:defRPr/>
            </a:pPr>
            <a:r>
              <a:rPr lang="en-US" sz="2800" smtClean="0"/>
              <a:t>Think carefully about your audience as you compose your text. Usually the audience will be multi-disciplinary and well-educated, but not necessarily specialists in your field. </a:t>
            </a:r>
          </a:p>
          <a:p>
            <a:pPr eaLnBrk="1" hangingPunct="1">
              <a:buFont typeface="Wingdings" pitchFamily="2" charset="2"/>
              <a:buNone/>
              <a:defRPr/>
            </a:pPr>
            <a:endParaRPr lang="en-US" sz="2800" smtClean="0"/>
          </a:p>
          <a:p>
            <a:pPr eaLnBrk="1" hangingPunct="1">
              <a:defRPr/>
            </a:pPr>
            <a:r>
              <a:rPr lang="en-US" sz="2800" smtClean="0"/>
              <a:t>Finally, keep in mind that you can only make a limited number of points in the space of your poster, and, often, less is more. </a:t>
            </a: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z="2800" b="0" smtClean="0">
                <a:solidFill>
                  <a:srgbClr val="66FF33"/>
                </a:solidFill>
              </a:rPr>
              <a:t>Step 3: Select images and graphics that are closely tied to your major points</a:t>
            </a:r>
          </a:p>
        </p:txBody>
      </p:sp>
      <p:sp>
        <p:nvSpPr>
          <p:cNvPr id="28675" name="Rectangle 3"/>
          <p:cNvSpPr>
            <a:spLocks noGrp="1" noChangeArrowheads="1"/>
          </p:cNvSpPr>
          <p:nvPr>
            <p:ph idx="1"/>
          </p:nvPr>
        </p:nvSpPr>
        <p:spPr>
          <a:xfrm>
            <a:off x="533400" y="1219200"/>
            <a:ext cx="8229600" cy="5257800"/>
          </a:xfrm>
        </p:spPr>
        <p:txBody>
          <a:bodyPr/>
          <a:lstStyle/>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There should be a clear reason for each image, and each image should be tied to the text.</a:t>
            </a:r>
          </a:p>
          <a:p>
            <a:pPr eaLnBrk="1" hangingPunct="1">
              <a:lnSpc>
                <a:spcPct val="80000"/>
              </a:lnSpc>
              <a:buFont typeface="Wingdings" pitchFamily="2" charset="2"/>
              <a:buNone/>
              <a:defRPr/>
            </a:pPr>
            <a:r>
              <a:rPr lang="en-US" sz="2800" smtClean="0"/>
              <a:t> </a:t>
            </a:r>
          </a:p>
          <a:p>
            <a:pPr eaLnBrk="1" hangingPunct="1">
              <a:lnSpc>
                <a:spcPct val="80000"/>
              </a:lnSpc>
              <a:defRPr/>
            </a:pPr>
            <a:r>
              <a:rPr lang="en-US" sz="2800" smtClean="0"/>
              <a:t>Avoid cluttering the poster with too many images-if the connection between an image and one of your main points is not immediately clear, don't include it just for the sake of visual appeal. </a:t>
            </a:r>
          </a:p>
          <a:p>
            <a:pPr eaLnBrk="1" hangingPunct="1">
              <a:lnSpc>
                <a:spcPct val="80000"/>
              </a:lnSpc>
              <a:defRPr/>
            </a:pPr>
            <a:endParaRPr lang="en-US" sz="2800" smtClean="0"/>
          </a:p>
          <a:p>
            <a:pPr eaLnBrk="1" hangingPunct="1">
              <a:lnSpc>
                <a:spcPct val="80000"/>
              </a:lnSpc>
              <a:defRPr/>
            </a:pPr>
            <a:r>
              <a:rPr lang="en-US" sz="2800" smtClean="0"/>
              <a:t>At the same time, be sure that your poster is not too text-heavy and, thus, unappealing or overwhelming. Aim for balance between text and graphics.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eaLnBrk="1" hangingPunct="1">
              <a:defRPr/>
            </a:pPr>
            <a:r>
              <a:rPr lang="en-US" b="1" smtClean="0">
                <a:solidFill>
                  <a:srgbClr val="66FF33"/>
                </a:solidFill>
              </a:rPr>
              <a:t>Step 4:</a:t>
            </a:r>
            <a:r>
              <a:rPr lang="en-US" smtClean="0"/>
              <a:t> Experiment with layout and presentation. </a:t>
            </a:r>
          </a:p>
          <a:p>
            <a:pPr eaLnBrk="1" hangingPunct="1">
              <a:defRPr/>
            </a:pPr>
            <a:r>
              <a:rPr lang="en-US" smtClean="0"/>
              <a:t>Move things around before gluing down. </a:t>
            </a:r>
          </a:p>
          <a:p>
            <a:pPr eaLnBrk="1" hangingPunct="1">
              <a:defRPr/>
            </a:pPr>
            <a:r>
              <a:rPr lang="en-US" smtClean="0"/>
              <a:t>Decide on a layout that best fits the 5 characteristics above. </a:t>
            </a: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381000"/>
            <a:ext cx="8229600" cy="868363"/>
          </a:xfrm>
        </p:spPr>
        <p:txBody>
          <a:bodyPr/>
          <a:lstStyle/>
          <a:p>
            <a:pPr eaLnBrk="1" hangingPunct="1">
              <a:defRPr/>
            </a:pPr>
            <a:r>
              <a:rPr lang="en-US" sz="2800" b="0" smtClean="0">
                <a:solidFill>
                  <a:srgbClr val="66FF33"/>
                </a:solidFill>
              </a:rPr>
              <a:t>Some design basics to keep in mind:</a:t>
            </a:r>
            <a:r>
              <a:rPr lang="en-US" sz="2800" b="0" smtClean="0"/>
              <a:t/>
            </a:r>
            <a:br>
              <a:rPr lang="en-US" sz="2800" b="0" smtClean="0"/>
            </a:br>
            <a:endParaRPr lang="en-US" sz="2800" b="0" smtClean="0"/>
          </a:p>
        </p:txBody>
      </p:sp>
      <p:sp>
        <p:nvSpPr>
          <p:cNvPr id="30723" name="Rectangle 3"/>
          <p:cNvSpPr>
            <a:spLocks noGrp="1" noChangeArrowheads="1"/>
          </p:cNvSpPr>
          <p:nvPr>
            <p:ph idx="1"/>
          </p:nvPr>
        </p:nvSpPr>
        <p:spPr/>
        <p:txBody>
          <a:bodyPr/>
          <a:lstStyle/>
          <a:p>
            <a:pPr eaLnBrk="1" hangingPunct="1">
              <a:defRPr/>
            </a:pPr>
            <a:r>
              <a:rPr lang="en-US" smtClean="0"/>
              <a:t>White space (the area not covered with text or graphics): not too much (or the viewer's eye will wander), not too little (or you'll confuse and overwhelm your viewer). </a:t>
            </a:r>
          </a:p>
          <a:p>
            <a:pPr eaLnBrk="1" hangingPunct="1">
              <a:defRPr/>
            </a:pPr>
            <a:r>
              <a:rPr lang="en-US" smtClean="0"/>
              <a:t>Fonts: 18-24 minimum font size. Not more than 3 or 4 text fonts. Avoid all capital letters, except in titles. </a:t>
            </a:r>
          </a:p>
          <a:p>
            <a:pPr eaLnBrk="1" hangingPunct="1">
              <a:defRPr/>
            </a:pPr>
            <a:endParaRPr lang="en-US" smtClean="0"/>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457200" y="533400"/>
            <a:ext cx="8229600" cy="5600700"/>
          </a:xfrm>
        </p:spPr>
        <p:txBody>
          <a:bodyPr/>
          <a:lstStyle/>
          <a:p>
            <a:pPr eaLnBrk="1" hangingPunct="1">
              <a:lnSpc>
                <a:spcPct val="80000"/>
              </a:lnSpc>
              <a:defRPr/>
            </a:pPr>
            <a:r>
              <a:rPr lang="en-US" sz="2800" smtClean="0">
                <a:solidFill>
                  <a:srgbClr val="66FF33"/>
                </a:solidFill>
              </a:rPr>
              <a:t>Color:</a:t>
            </a:r>
            <a:r>
              <a:rPr lang="en-US" sz="2800" smtClean="0"/>
              <a:t> Background should be a solid color, not a pattern. Avoid juxtaposing colors that clash or that fade each other out. Avoid too using too many colors. Use more intense colors only as borders or for emphasis, but be conservative--overuse of color is distracting. </a:t>
            </a:r>
          </a:p>
          <a:p>
            <a:pPr eaLnBrk="1" hangingPunct="1">
              <a:lnSpc>
                <a:spcPct val="80000"/>
              </a:lnSpc>
              <a:defRPr/>
            </a:pPr>
            <a:endParaRPr lang="en-US" sz="2800" smtClean="0"/>
          </a:p>
          <a:p>
            <a:pPr eaLnBrk="1" hangingPunct="1">
              <a:lnSpc>
                <a:spcPct val="80000"/>
              </a:lnSpc>
              <a:defRPr/>
            </a:pPr>
            <a:r>
              <a:rPr lang="en-US" sz="2800" smtClean="0">
                <a:solidFill>
                  <a:srgbClr val="66FF33"/>
                </a:solidFill>
              </a:rPr>
              <a:t>Cropping, Margins, and Spacing:</a:t>
            </a:r>
            <a:r>
              <a:rPr lang="en-US" sz="2800" smtClean="0"/>
              <a:t> All edges and margins should be straight and even. Use a ruler and razor knife. Don't overcrowd space, and be attentive to balance from top to bottom and side-margin to side-margin. Organize your elements into columns, rather than a book-style, left to right page-layout.</a:t>
            </a: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eaLnBrk="1" hangingPunct="1">
              <a:defRPr/>
            </a:pPr>
            <a:r>
              <a:rPr lang="en-US" b="1" smtClean="0">
                <a:solidFill>
                  <a:srgbClr val="66FF33"/>
                </a:solidFill>
              </a:rPr>
              <a:t>Step 5:</a:t>
            </a:r>
            <a:r>
              <a:rPr lang="en-US" smtClean="0"/>
              <a:t> Do a final edit of text, graphics, and the links between the two to assure that your poster meets the 5 characteristics above </a:t>
            </a: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57200" y="914400"/>
            <a:ext cx="8077200" cy="5257800"/>
          </a:xfrm>
        </p:spPr>
        <p:txBody>
          <a:bodyPr/>
          <a:lstStyle/>
          <a:p>
            <a:pPr algn="ctr" eaLnBrk="1" hangingPunct="1">
              <a:lnSpc>
                <a:spcPct val="80000"/>
              </a:lnSpc>
              <a:buFont typeface="Wingdings" pitchFamily="2" charset="2"/>
              <a:buNone/>
              <a:defRPr/>
            </a:pPr>
            <a:r>
              <a:rPr lang="en-US" sz="2000" b="1" dirty="0" smtClean="0">
                <a:solidFill>
                  <a:srgbClr val="66FF33"/>
                </a:solidFill>
              </a:rPr>
              <a:t>Suggested schedule.</a:t>
            </a:r>
            <a:r>
              <a:rPr lang="en-US" sz="2000" b="1" dirty="0" smtClean="0"/>
              <a:t> </a:t>
            </a:r>
          </a:p>
          <a:p>
            <a:pPr algn="ctr" eaLnBrk="1" hangingPunct="1">
              <a:lnSpc>
                <a:spcPct val="80000"/>
              </a:lnSpc>
              <a:buFont typeface="Wingdings" pitchFamily="2" charset="2"/>
              <a:buNone/>
              <a:defRPr/>
            </a:pPr>
            <a:endParaRPr lang="en-US" sz="2000" b="1" dirty="0" smtClean="0"/>
          </a:p>
          <a:p>
            <a:pPr eaLnBrk="1" hangingPunct="1">
              <a:lnSpc>
                <a:spcPct val="80000"/>
              </a:lnSpc>
              <a:defRPr/>
            </a:pPr>
            <a:r>
              <a:rPr lang="en-US" sz="2000" b="1" dirty="0" smtClean="0"/>
              <a:t>Here are some ideas for establishing milestones. This schedule assumes that you're doing other things during the week. It also allows time for your poster to "sit on the shelf" while you think about it. Of course, you can turn weeks to days and skip drafts as time pressures require. </a:t>
            </a:r>
          </a:p>
          <a:p>
            <a:pPr eaLnBrk="1" hangingPunct="1">
              <a:lnSpc>
                <a:spcPct val="80000"/>
              </a:lnSpc>
              <a:defRPr/>
            </a:pPr>
            <a:r>
              <a:rPr lang="en-US" sz="2000" b="1" dirty="0" smtClean="0"/>
              <a:t>0 Present poster</a:t>
            </a:r>
          </a:p>
          <a:p>
            <a:pPr eaLnBrk="1" hangingPunct="1">
              <a:lnSpc>
                <a:spcPct val="80000"/>
              </a:lnSpc>
              <a:defRPr/>
            </a:pPr>
            <a:r>
              <a:rPr lang="en-US" sz="2000" b="1" dirty="0" smtClean="0"/>
              <a:t>1 week:  Final print</a:t>
            </a:r>
          </a:p>
          <a:p>
            <a:pPr eaLnBrk="1" hangingPunct="1">
              <a:lnSpc>
                <a:spcPct val="80000"/>
              </a:lnSpc>
              <a:defRPr/>
            </a:pPr>
            <a:r>
              <a:rPr lang="en-US" sz="2000" b="1" dirty="0" smtClean="0"/>
              <a:t>1 week:  Make changes suggested by peers</a:t>
            </a:r>
          </a:p>
          <a:p>
            <a:pPr eaLnBrk="1" hangingPunct="1">
              <a:lnSpc>
                <a:spcPct val="80000"/>
              </a:lnSpc>
              <a:defRPr/>
            </a:pPr>
            <a:r>
              <a:rPr lang="en-US" sz="2000" b="1" dirty="0" smtClean="0"/>
              <a:t>1 week:  Distribute draft for peer review (round 2)</a:t>
            </a:r>
          </a:p>
          <a:p>
            <a:pPr eaLnBrk="1" hangingPunct="1">
              <a:lnSpc>
                <a:spcPct val="80000"/>
              </a:lnSpc>
              <a:defRPr/>
            </a:pPr>
            <a:r>
              <a:rPr lang="en-US" sz="2000" b="1" dirty="0" smtClean="0"/>
              <a:t>2 weeks:  Make changes suggested by peers</a:t>
            </a:r>
          </a:p>
          <a:p>
            <a:pPr eaLnBrk="1" hangingPunct="1">
              <a:lnSpc>
                <a:spcPct val="80000"/>
              </a:lnSpc>
              <a:defRPr/>
            </a:pPr>
            <a:r>
              <a:rPr lang="en-US" sz="2000" b="1" dirty="0" smtClean="0"/>
              <a:t>2 weeks:  Distribute draft for peer review (round 1)</a:t>
            </a:r>
          </a:p>
          <a:p>
            <a:pPr eaLnBrk="1" hangingPunct="1">
              <a:lnSpc>
                <a:spcPct val="80000"/>
              </a:lnSpc>
              <a:defRPr/>
            </a:pPr>
            <a:r>
              <a:rPr lang="en-US" sz="2000" b="1" dirty="0" smtClean="0"/>
              <a:t>3 weeks:  Edit your draft ruthlessly</a:t>
            </a:r>
          </a:p>
          <a:p>
            <a:pPr eaLnBrk="1" hangingPunct="1">
              <a:lnSpc>
                <a:spcPct val="80000"/>
              </a:lnSpc>
              <a:defRPr/>
            </a:pPr>
            <a:r>
              <a:rPr lang="en-US" sz="2000" b="1" dirty="0" smtClean="0"/>
              <a:t>3 weeks:  Create first draft of poster</a:t>
            </a:r>
          </a:p>
          <a:p>
            <a:pPr eaLnBrk="1" hangingPunct="1">
              <a:lnSpc>
                <a:spcPct val="80000"/>
              </a:lnSpc>
              <a:defRPr/>
            </a:pPr>
            <a:r>
              <a:rPr lang="en-US" sz="2000" b="1" dirty="0" smtClean="0"/>
              <a:t>4 weeks:  Plan out poster on scratch paper</a:t>
            </a:r>
          </a:p>
          <a:p>
            <a:pPr eaLnBrk="1" hangingPunct="1">
              <a:lnSpc>
                <a:spcPct val="80000"/>
              </a:lnSpc>
              <a:defRPr/>
            </a:pPr>
            <a:r>
              <a:rPr lang="en-US" sz="2000" b="1" dirty="0" smtClean="0"/>
              <a:t>4 weeks  :Define message and write an abstract (if you haven't already done so)</a:t>
            </a: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mtClean="0"/>
              <a:t>ACKNOWLEDGEMENTS</a:t>
            </a:r>
          </a:p>
        </p:txBody>
      </p:sp>
      <p:sp>
        <p:nvSpPr>
          <p:cNvPr id="56324" name="Rectangle 4"/>
          <p:cNvSpPr>
            <a:spLocks noGrp="1" noChangeArrowheads="1"/>
          </p:cNvSpPr>
          <p:nvPr>
            <p:ph idx="1"/>
          </p:nvPr>
        </p:nvSpPr>
        <p:spPr/>
        <p:txBody>
          <a:bodyPr/>
          <a:lstStyle/>
          <a:p>
            <a:pPr eaLnBrk="1" hangingPunct="1">
              <a:lnSpc>
                <a:spcPct val="90000"/>
              </a:lnSpc>
              <a:defRPr/>
            </a:pPr>
            <a:r>
              <a:rPr lang="en-US" sz="2800" dirty="0" smtClean="0"/>
              <a:t>R Hess</a:t>
            </a:r>
          </a:p>
          <a:p>
            <a:pPr eaLnBrk="1" hangingPunct="1">
              <a:lnSpc>
                <a:spcPct val="90000"/>
              </a:lnSpc>
              <a:defRPr/>
            </a:pPr>
            <a:r>
              <a:rPr lang="en-US" sz="2800" b="1" dirty="0" smtClean="0"/>
              <a:t>N C State University</a:t>
            </a:r>
          </a:p>
          <a:p>
            <a:pPr eaLnBrk="1" hangingPunct="1">
              <a:lnSpc>
                <a:spcPct val="90000"/>
              </a:lnSpc>
              <a:defRPr/>
            </a:pPr>
            <a:r>
              <a:rPr lang="en-US" sz="2800" dirty="0" smtClean="0"/>
              <a:t>Kathryn W </a:t>
            </a:r>
            <a:r>
              <a:rPr lang="en-US" sz="2800" dirty="0" err="1" smtClean="0"/>
              <a:t>Tosney</a:t>
            </a:r>
            <a:endParaRPr lang="en-US" sz="2800" dirty="0" smtClean="0"/>
          </a:p>
          <a:p>
            <a:pPr eaLnBrk="1" hangingPunct="1">
              <a:lnSpc>
                <a:spcPct val="90000"/>
              </a:lnSpc>
              <a:defRPr/>
            </a:pPr>
            <a:r>
              <a:rPr lang="en-US" sz="2800" b="1" dirty="0" smtClean="0"/>
              <a:t>University of Miami</a:t>
            </a:r>
          </a:p>
          <a:p>
            <a:pPr eaLnBrk="1" hangingPunct="1">
              <a:lnSpc>
                <a:spcPct val="90000"/>
              </a:lnSpc>
              <a:defRPr/>
            </a:pPr>
            <a:r>
              <a:rPr lang="en-US" sz="2800" dirty="0" smtClean="0"/>
              <a:t>Leon H </a:t>
            </a:r>
            <a:r>
              <a:rPr lang="en-US" sz="2800" dirty="0" err="1" smtClean="0"/>
              <a:t>Liesel</a:t>
            </a:r>
            <a:endParaRPr lang="en-US" sz="2800" dirty="0" smtClean="0"/>
          </a:p>
          <a:p>
            <a:pPr eaLnBrk="1" hangingPunct="1">
              <a:lnSpc>
                <a:spcPct val="90000"/>
              </a:lnSpc>
              <a:defRPr/>
            </a:pPr>
            <a:r>
              <a:rPr lang="en-US" sz="2800" b="1" dirty="0" smtClean="0"/>
              <a:t>Oregon State University</a:t>
            </a:r>
          </a:p>
          <a:p>
            <a:pPr eaLnBrk="1" hangingPunct="1">
              <a:lnSpc>
                <a:spcPct val="90000"/>
              </a:lnSpc>
              <a:defRPr/>
            </a:pPr>
            <a:r>
              <a:rPr lang="en-US" sz="2800" dirty="0" smtClean="0"/>
              <a:t>Presentation compiled and edited by</a:t>
            </a:r>
          </a:p>
          <a:p>
            <a:pPr eaLnBrk="1" hangingPunct="1">
              <a:lnSpc>
                <a:spcPct val="90000"/>
              </a:lnSpc>
              <a:defRPr/>
            </a:pPr>
            <a:r>
              <a:rPr lang="en-US" sz="2800" dirty="0" smtClean="0"/>
              <a:t>Rishi </a:t>
            </a:r>
            <a:r>
              <a:rPr lang="en-US" sz="2800" dirty="0" err="1" smtClean="0"/>
              <a:t>Hansrajh</a:t>
            </a:r>
            <a:endParaRPr lang="en-US" sz="2800" dirty="0" smtClean="0"/>
          </a:p>
          <a:p>
            <a:pPr eaLnBrk="1" hangingPunct="1">
              <a:lnSpc>
                <a:spcPct val="90000"/>
              </a:lnSpc>
              <a:defRPr/>
            </a:pPr>
            <a:r>
              <a:rPr lang="en-US" sz="2800" dirty="0" smtClean="0"/>
              <a:t>Teaching &amp; Learning Commons (UKZN)</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51203" name="Content Placeholder 4" descr="New TLC Logo  .png"/>
          <p:cNvPicPr>
            <a:picLocks noGrp="1" noChangeAspect="1"/>
          </p:cNvPicPr>
          <p:nvPr>
            <p:ph idx="1"/>
          </p:nvPr>
        </p:nvPicPr>
        <p:blipFill>
          <a:blip r:embed="rId2"/>
          <a:srcRect/>
          <a:stretch>
            <a:fillRect/>
          </a:stretch>
        </p:blipFill>
        <p:spPr>
          <a:xfrm>
            <a:off x="2400300" y="2660650"/>
            <a:ext cx="4876800" cy="2755900"/>
          </a:xfrm>
        </p:spPr>
      </p:pic>
      <p:sp>
        <p:nvSpPr>
          <p:cNvPr id="4" name="Footer Placeholder 3"/>
          <p:cNvSpPr>
            <a:spLocks noGrp="1"/>
          </p:cNvSpPr>
          <p:nvPr>
            <p:ph type="ftr" sz="quarter" idx="11"/>
          </p:nvPr>
        </p:nvSpPr>
        <p:spPr/>
        <p:txBody>
          <a:bodyPr/>
          <a:lstStyle/>
          <a:p>
            <a:pPr>
              <a:defRPr/>
            </a:pPr>
            <a:r>
              <a:rPr lang="en-US" smtClean="0"/>
              <a:t>http://talc.ukzn.ac.za</a:t>
            </a:r>
            <a:endParaRPr lang="en-US"/>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eaLnBrk="1" hangingPunct="1">
              <a:defRPr/>
            </a:pPr>
            <a:r>
              <a:rPr lang="en-US" b="1" smtClean="0">
                <a:solidFill>
                  <a:srgbClr val="66FF33"/>
                </a:solidFill>
              </a:rPr>
              <a:t>The main headings explain the points, rather than merely stating "results" and letting the viewer hunt for - or even worse, invent - the message</a:t>
            </a:r>
            <a:r>
              <a:rPr lang="en-US" b="1" smtClean="0"/>
              <a:t>.</a:t>
            </a:r>
          </a:p>
          <a:p>
            <a:pPr eaLnBrk="1" hangingPunct="1">
              <a:defRPr/>
            </a:pPr>
            <a:endParaRPr lang="en-US"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b="0" smtClean="0"/>
              <a:t>Are Your Posters Effective?</a:t>
            </a:r>
            <a:r>
              <a:rPr lang="en-US" smtClean="0"/>
              <a:t> </a:t>
            </a:r>
          </a:p>
        </p:txBody>
      </p:sp>
      <p:sp>
        <p:nvSpPr>
          <p:cNvPr id="5123" name="Rectangle 3"/>
          <p:cNvSpPr>
            <a:spLocks noGrp="1" noChangeArrowheads="1"/>
          </p:cNvSpPr>
          <p:nvPr>
            <p:ph idx="1"/>
          </p:nvPr>
        </p:nvSpPr>
        <p:spPr>
          <a:xfrm>
            <a:off x="457200" y="1295400"/>
            <a:ext cx="8229600" cy="5257800"/>
          </a:xfrm>
        </p:spPr>
        <p:txBody>
          <a:bodyPr/>
          <a:lstStyle/>
          <a:p>
            <a:pPr eaLnBrk="1" hangingPunct="1">
              <a:defRPr/>
            </a:pPr>
            <a:r>
              <a:rPr lang="en-US" sz="3300" b="1" smtClean="0">
                <a:solidFill>
                  <a:srgbClr val="66FF33"/>
                </a:solidFill>
              </a:rPr>
              <a:t>Are your posters effective, attracting large and enthusiastic audiences? Or, are your posters examined only by your most avid competitors or admirers?</a:t>
            </a:r>
          </a:p>
          <a:p>
            <a:pPr eaLnBrk="1" hangingPunct="1">
              <a:defRPr/>
            </a:pPr>
            <a:r>
              <a:rPr lang="en-US" sz="3300" b="1" smtClean="0">
                <a:solidFill>
                  <a:srgbClr val="FFFF00"/>
                </a:solidFill>
              </a:rPr>
              <a:t>Do other presumptive colleagues - and poster judges - merely glance at your poster, then cross their eyes and hurry past? </a:t>
            </a: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533400" y="457200"/>
            <a:ext cx="8305800" cy="5791200"/>
          </a:xfrm>
        </p:spPr>
        <p:txBody>
          <a:bodyPr/>
          <a:lstStyle/>
          <a:p>
            <a:pPr eaLnBrk="1" hangingPunct="1">
              <a:defRPr/>
            </a:pPr>
            <a:r>
              <a:rPr lang="en-US" sz="3300" b="1" smtClean="0">
                <a:solidFill>
                  <a:srgbClr val="66FF33"/>
                </a:solidFill>
              </a:rPr>
              <a:t>Is the space in front of your poster perennially devoid of people? Do those that do come look at your poster in obvious puzzlement? Does your poster fail to evoke thoughtful questions or interest? </a:t>
            </a:r>
          </a:p>
          <a:p>
            <a:pPr eaLnBrk="1" hangingPunct="1">
              <a:defRPr/>
            </a:pPr>
            <a:endParaRPr lang="en-US" sz="3300" b="1" smtClean="0">
              <a:solidFill>
                <a:srgbClr val="66FF33"/>
              </a:solidFill>
            </a:endParaRPr>
          </a:p>
          <a:p>
            <a:pPr eaLnBrk="1" hangingPunct="1">
              <a:defRPr/>
            </a:pPr>
            <a:r>
              <a:rPr lang="en-US" sz="3300" b="1" smtClean="0">
                <a:solidFill>
                  <a:srgbClr val="FFFF00"/>
                </a:solidFill>
              </a:rPr>
              <a:t>If you are not attracting the wide and enthusiastic audience you deserve, this site can help you</a:t>
            </a:r>
            <a:r>
              <a:rPr lang="en-US" sz="3300" smtClean="0"/>
              <a:t>. </a:t>
            </a:r>
          </a:p>
          <a:p>
            <a:pPr eaLnBrk="1" hangingPunct="1">
              <a:defRPr/>
            </a:pPr>
            <a:endParaRPr lang="en-US" smtClean="0"/>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3200" dirty="0" smtClean="0"/>
              <a:t>An effective abstract is your first opportunity to hone your message. </a:t>
            </a:r>
          </a:p>
        </p:txBody>
      </p:sp>
      <p:sp>
        <p:nvSpPr>
          <p:cNvPr id="6147" name="Rectangle 3"/>
          <p:cNvSpPr>
            <a:spLocks noGrp="1" noChangeArrowheads="1"/>
          </p:cNvSpPr>
          <p:nvPr>
            <p:ph idx="1"/>
          </p:nvPr>
        </p:nvSpPr>
        <p:spPr>
          <a:xfrm>
            <a:off x="609600" y="1828800"/>
            <a:ext cx="8229600" cy="4876800"/>
          </a:xfrm>
        </p:spPr>
        <p:txBody>
          <a:bodyPr/>
          <a:lstStyle/>
          <a:p>
            <a:pPr eaLnBrk="1" hangingPunct="1">
              <a:lnSpc>
                <a:spcPct val="90000"/>
              </a:lnSpc>
              <a:defRPr/>
            </a:pPr>
            <a:r>
              <a:rPr lang="en-US" sz="2800" dirty="0" smtClean="0">
                <a:solidFill>
                  <a:srgbClr val="FFFF00"/>
                </a:solidFill>
              </a:rPr>
              <a:t>An abstract is a </a:t>
            </a:r>
            <a:r>
              <a:rPr lang="en-US" sz="2800" dirty="0" err="1" smtClean="0">
                <a:solidFill>
                  <a:srgbClr val="FFFF00"/>
                </a:solidFill>
              </a:rPr>
              <a:t>succint</a:t>
            </a:r>
            <a:r>
              <a:rPr lang="en-US" sz="2800" dirty="0" smtClean="0">
                <a:solidFill>
                  <a:srgbClr val="FFFF00"/>
                </a:solidFill>
              </a:rPr>
              <a:t> description of your work. It should ... </a:t>
            </a:r>
          </a:p>
          <a:p>
            <a:pPr eaLnBrk="1" hangingPunct="1">
              <a:lnSpc>
                <a:spcPct val="90000"/>
              </a:lnSpc>
              <a:buFont typeface="Wingdings" pitchFamily="2" charset="2"/>
              <a:buNone/>
              <a:defRPr/>
            </a:pPr>
            <a:endParaRPr lang="en-US" sz="2800" dirty="0" smtClean="0">
              <a:solidFill>
                <a:srgbClr val="FFFF00"/>
              </a:solidFill>
            </a:endParaRPr>
          </a:p>
          <a:p>
            <a:pPr eaLnBrk="1" hangingPunct="1">
              <a:lnSpc>
                <a:spcPct val="90000"/>
              </a:lnSpc>
              <a:defRPr/>
            </a:pPr>
            <a:r>
              <a:rPr lang="en-US" sz="2800" dirty="0" smtClean="0"/>
              <a:t> </a:t>
            </a:r>
            <a:r>
              <a:rPr lang="en-US" sz="2800" b="1" dirty="0" smtClean="0">
                <a:solidFill>
                  <a:srgbClr val="66FF33"/>
                </a:solidFill>
              </a:rPr>
              <a:t>Explain why your work is important</a:t>
            </a:r>
            <a:r>
              <a:rPr lang="en-US" sz="2800" dirty="0" smtClean="0">
                <a:solidFill>
                  <a:srgbClr val="66FF33"/>
                </a:solidFill>
              </a:rPr>
              <a:t> - set the context and pre-empt the question "So what?" </a:t>
            </a:r>
          </a:p>
          <a:p>
            <a:pPr eaLnBrk="1" hangingPunct="1">
              <a:lnSpc>
                <a:spcPct val="90000"/>
              </a:lnSpc>
              <a:buFont typeface="Wingdings" pitchFamily="2" charset="2"/>
              <a:buNone/>
              <a:defRPr/>
            </a:pPr>
            <a:endParaRPr lang="en-US" sz="2800" dirty="0" smtClean="0">
              <a:solidFill>
                <a:srgbClr val="66FF33"/>
              </a:solidFill>
            </a:endParaRPr>
          </a:p>
          <a:p>
            <a:pPr eaLnBrk="1" hangingPunct="1">
              <a:lnSpc>
                <a:spcPct val="90000"/>
              </a:lnSpc>
              <a:defRPr/>
            </a:pPr>
            <a:r>
              <a:rPr lang="en-US" sz="2800" b="1" dirty="0" smtClean="0">
                <a:solidFill>
                  <a:srgbClr val="FFFF00"/>
                </a:solidFill>
              </a:rPr>
              <a:t>Describe the objective(s) of your work.</a:t>
            </a:r>
            <a:r>
              <a:rPr lang="en-US" sz="2800" dirty="0" smtClean="0">
                <a:solidFill>
                  <a:srgbClr val="FFFF00"/>
                </a:solidFill>
              </a:rPr>
              <a:t> What are </a:t>
            </a:r>
            <a:r>
              <a:rPr lang="en-US" sz="2800" i="1" dirty="0" smtClean="0">
                <a:solidFill>
                  <a:srgbClr val="FFFF00"/>
                </a:solidFill>
              </a:rPr>
              <a:t>you</a:t>
            </a:r>
            <a:r>
              <a:rPr lang="en-US" sz="2800" dirty="0" smtClean="0">
                <a:solidFill>
                  <a:srgbClr val="FFFF00"/>
                </a:solidFill>
              </a:rPr>
              <a:t> adding to current knowledge? </a:t>
            </a:r>
          </a:p>
          <a:p>
            <a:pPr eaLnBrk="1" hangingPunct="1">
              <a:lnSpc>
                <a:spcPct val="90000"/>
              </a:lnSpc>
              <a:buFont typeface="Wingdings" pitchFamily="2" charset="2"/>
              <a:buNone/>
              <a:defRPr/>
            </a:pPr>
            <a:endParaRPr lang="en-US" dirty="0" smtClean="0">
              <a:solidFill>
                <a:srgbClr val="FFFF00"/>
              </a:solidFill>
            </a:endParaRPr>
          </a:p>
        </p:txBody>
      </p:sp>
      <p:sp>
        <p:nvSpPr>
          <p:cNvPr id="5"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304800"/>
            <a:ext cx="8229600" cy="6096000"/>
          </a:xfrm>
        </p:spPr>
        <p:txBody>
          <a:bodyPr/>
          <a:lstStyle/>
          <a:p>
            <a:pPr eaLnBrk="1" hangingPunct="1">
              <a:defRPr/>
            </a:pPr>
            <a:r>
              <a:rPr lang="en-US" b="1" smtClean="0">
                <a:solidFill>
                  <a:srgbClr val="FFFF00"/>
                </a:solidFill>
              </a:rPr>
              <a:t>Briefly explain the methods</a:t>
            </a:r>
          </a:p>
          <a:p>
            <a:pPr eaLnBrk="1" hangingPunct="1">
              <a:buFont typeface="Wingdings" pitchFamily="2" charset="2"/>
              <a:buNone/>
              <a:defRPr/>
            </a:pPr>
            <a:r>
              <a:rPr lang="en-US" smtClean="0"/>
              <a:t>   Unless the research is about methods, this should not be a major focus of your abstract (or your poster) </a:t>
            </a:r>
          </a:p>
          <a:p>
            <a:pPr eaLnBrk="1" hangingPunct="1">
              <a:buFont typeface="Wingdings" pitchFamily="2" charset="2"/>
              <a:buNone/>
              <a:defRPr/>
            </a:pPr>
            <a:endParaRPr lang="en-US" smtClean="0"/>
          </a:p>
          <a:p>
            <a:pPr eaLnBrk="1" hangingPunct="1">
              <a:defRPr/>
            </a:pPr>
            <a:r>
              <a:rPr lang="en-US" b="1" smtClean="0">
                <a:solidFill>
                  <a:srgbClr val="FFFF00"/>
                </a:solidFill>
              </a:rPr>
              <a:t>Succintly state results, conclusions, and recommendations</a:t>
            </a:r>
            <a:r>
              <a:rPr lang="en-US" smtClean="0">
                <a:solidFill>
                  <a:srgbClr val="FFFF00"/>
                </a:solidFill>
              </a:rPr>
              <a:t> </a:t>
            </a:r>
          </a:p>
          <a:p>
            <a:pPr eaLnBrk="1" hangingPunct="1">
              <a:buFont typeface="Wingdings" pitchFamily="2" charset="2"/>
              <a:buNone/>
              <a:defRPr/>
            </a:pPr>
            <a:r>
              <a:rPr lang="en-US" smtClean="0"/>
              <a:t>This is what most people want to know. Do not say "We present the results of our study and recommendations for action" - tell them what you found and recommend! </a:t>
            </a:r>
          </a:p>
        </p:txBody>
      </p:sp>
      <p:sp>
        <p:nvSpPr>
          <p:cNvPr id="4" name="Footer Placeholder 4"/>
          <p:cNvSpPr>
            <a:spLocks noGrp="1"/>
          </p:cNvSpPr>
          <p:nvPr>
            <p:ph type="ftr" sz="quarter" idx="11"/>
          </p:nvPr>
        </p:nvSpPr>
        <p:spPr/>
        <p:txBody>
          <a:bodyPr/>
          <a:lstStyle/>
          <a:p>
            <a:pPr>
              <a:defRPr/>
            </a:pPr>
            <a:r>
              <a:rPr lang="en-US"/>
              <a:t>http://talc.ukzn.ac.za</a:t>
            </a:r>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Shimmer">
  <a:themeElements>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TotalTime>
  <Words>2815</Words>
  <Application>Microsoft PowerPoint</Application>
  <PresentationFormat>On-screen Show (4:3)</PresentationFormat>
  <Paragraphs>282</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Shimmer</vt:lpstr>
      <vt:lpstr>A Poster Uses Visual Grammar </vt:lpstr>
      <vt:lpstr>Slide 2</vt:lpstr>
      <vt:lpstr>Slide 3</vt:lpstr>
      <vt:lpstr>Slide 4</vt:lpstr>
      <vt:lpstr>Slide 5</vt:lpstr>
      <vt:lpstr>Are Your Posters Effective? </vt:lpstr>
      <vt:lpstr>Slide 7</vt:lpstr>
      <vt:lpstr>An effective abstract is your first opportunity to hone your message. </vt:lpstr>
      <vt:lpstr>Slide 9</vt:lpstr>
      <vt:lpstr>Slide 10</vt:lpstr>
      <vt:lpstr>Creating an effective posters requires planning, art, science, and attention to detail. </vt:lpstr>
      <vt:lpstr>Slide 12</vt:lpstr>
      <vt:lpstr>Slide 13</vt:lpstr>
      <vt:lpstr>Stay focused on your message. And keep it simple!! </vt:lpstr>
      <vt:lpstr>Slide 15</vt:lpstr>
      <vt:lpstr>A clear visual grammar guides readers through your poster. </vt:lpstr>
      <vt:lpstr>Slide 17</vt:lpstr>
      <vt:lpstr>Slide 18</vt:lpstr>
      <vt:lpstr>Columnar Format</vt:lpstr>
      <vt:lpstr>Use Organisational Cues. </vt:lpstr>
      <vt:lpstr>Reader Gravity</vt:lpstr>
      <vt:lpstr>Balance White Space</vt:lpstr>
      <vt:lpstr>Use headings to orient readers and convey major points. </vt:lpstr>
      <vt:lpstr>Slide 24</vt:lpstr>
      <vt:lpstr>Simple, clean graphics communicate relationships quickly </vt:lpstr>
      <vt:lpstr>Slide 26</vt:lpstr>
      <vt:lpstr>Text should be simple, direct, and large. </vt:lpstr>
      <vt:lpstr>Slide 28</vt:lpstr>
      <vt:lpstr>Use color to attract attention, organize, and emphasize - but don't overdo it. </vt:lpstr>
      <vt:lpstr>Slide 30</vt:lpstr>
      <vt:lpstr>If it doesn't provide critical support for your main message, ELIMINATE IT! </vt:lpstr>
      <vt:lpstr>Slide 32</vt:lpstr>
      <vt:lpstr>Use the graphics on your poster to support conversations with colleagues. </vt:lpstr>
      <vt:lpstr>Slide 34</vt:lpstr>
      <vt:lpstr>Slide 35</vt:lpstr>
      <vt:lpstr>Best Practices in Planning and Design:  </vt:lpstr>
      <vt:lpstr>Follow the 5 steps below when you design your poster, and you'll be more likely to achieve all of these characteristics of effective posters. </vt:lpstr>
      <vt:lpstr>Step 2: Decide the major sections of information that you will include to support your main point, and organize these into a logical flow of information.   </vt:lpstr>
      <vt:lpstr>Effective public service posters include sections such as:  </vt:lpstr>
      <vt:lpstr>Slide 40</vt:lpstr>
      <vt:lpstr>Slide 41</vt:lpstr>
      <vt:lpstr>Step 3: Select images and graphics that are closely tied to your major points</vt:lpstr>
      <vt:lpstr>Slide 43</vt:lpstr>
      <vt:lpstr>Some design basics to keep in mind: </vt:lpstr>
      <vt:lpstr>Slide 45</vt:lpstr>
      <vt:lpstr>Slide 46</vt:lpstr>
      <vt:lpstr>Slide 47</vt:lpstr>
      <vt:lpstr>ACKNOWLEDGEMENTS</vt:lpstr>
      <vt:lpstr>Slide 49</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Poster Uses Visual Grammar</dc:title>
  <dc:creator>Rishi Hansrajh</dc:creator>
  <cp:lastModifiedBy>AjayH</cp:lastModifiedBy>
  <cp:revision>74</cp:revision>
  <dcterms:created xsi:type="dcterms:W3CDTF">2006-10-12T19:00:11Z</dcterms:created>
  <dcterms:modified xsi:type="dcterms:W3CDTF">2010-10-18T12:23:38Z</dcterms:modified>
</cp:coreProperties>
</file>